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821CE0-DD5E-4200-BFC8-EB15B4B6443B}" v="3" dt="2022-11-16T19:14:27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50" y="67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itka.plischke@upol.cz" TargetMode="External"/><Relationship Id="rId2" Type="http://schemas.openxmlformats.org/officeDocument/2006/relationships/hyperlink" Target="mailto:jaroslava.sevcikova01@upol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080000" y="6305550"/>
            <a:ext cx="6840000" cy="361125"/>
          </a:xfrm>
        </p:spPr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53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B9AEC-181C-42D6-A71A-6158E5611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/>
              <a:t>2.5  Výzva: Neexistence legislativní úpravy podpory pro začínající učitele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DBAD00-6F4F-46CC-8FCC-3EB4E28B5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/>
              <a:t>Zákon o </a:t>
            </a:r>
            <a:r>
              <a:rPr lang="cs-CZ" sz="2000" dirty="0" err="1"/>
              <a:t>pedag</a:t>
            </a:r>
            <a:r>
              <a:rPr lang="cs-CZ" sz="2000" dirty="0"/>
              <a:t>. pracovnících a jeho novela</a:t>
            </a:r>
          </a:p>
          <a:p>
            <a:pPr>
              <a:buFontTx/>
              <a:buChar char="-"/>
            </a:pPr>
            <a:r>
              <a:rPr lang="cs-CZ" dirty="0"/>
              <a:t>Podpora pro ZU – kdo to tedy přesně je?</a:t>
            </a:r>
          </a:p>
          <a:p>
            <a:pPr>
              <a:buFontTx/>
              <a:buChar char="-"/>
            </a:pPr>
            <a:r>
              <a:rPr lang="cs-CZ" dirty="0"/>
              <a:t>Na to pak navázat systém podpory (personální, materiální, organizační)</a:t>
            </a:r>
          </a:p>
          <a:p>
            <a:pPr>
              <a:buFontTx/>
              <a:buChar char="-"/>
            </a:pPr>
            <a:r>
              <a:rPr lang="cs-CZ" sz="2000" dirty="0"/>
              <a:t>Vize karierního růstu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400" b="1" dirty="0"/>
              <a:t>2.6  Výzva: Drop-</a:t>
            </a:r>
            <a:r>
              <a:rPr lang="cs-CZ" sz="2400" b="1" dirty="0" err="1"/>
              <a:t>out</a:t>
            </a:r>
            <a:r>
              <a:rPr lang="cs-CZ" sz="2400" b="1" dirty="0"/>
              <a:t> začínajících učitelů</a:t>
            </a:r>
          </a:p>
          <a:p>
            <a:pPr>
              <a:buFontTx/>
              <a:buChar char="-"/>
            </a:pPr>
            <a:r>
              <a:rPr lang="cs-CZ" dirty="0" err="1"/>
              <a:t>movers</a:t>
            </a:r>
            <a:r>
              <a:rPr lang="cs-CZ" dirty="0"/>
              <a:t>, </a:t>
            </a:r>
            <a:r>
              <a:rPr lang="cs-CZ" dirty="0" err="1"/>
              <a:t>leavers</a:t>
            </a:r>
            <a:r>
              <a:rPr lang="cs-CZ" dirty="0"/>
              <a:t>, (</a:t>
            </a:r>
            <a:r>
              <a:rPr lang="cs-CZ" dirty="0" err="1"/>
              <a:t>stayers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sz="2000" dirty="0"/>
              <a:t>Komplex důvodů (máme právo je zjišťovat, abychom se mohli poučit?)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72CAC5-5AD8-4AAA-A0A6-9B1FFE50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651283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C42DE-27B9-4E73-8F60-FC8418A9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457326"/>
            <a:ext cx="7560000" cy="419100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2.7  Výzva: Prestiž profese a profesionalizace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664BD-980E-4AA8-8EEA-D2148821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876426"/>
            <a:ext cx="7839076" cy="448281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000" dirty="0"/>
              <a:t>Novela zákona o </a:t>
            </a:r>
            <a:r>
              <a:rPr lang="cs-CZ" sz="2000" dirty="0" err="1"/>
              <a:t>pedag</a:t>
            </a:r>
            <a:r>
              <a:rPr lang="cs-CZ" sz="2000" dirty="0"/>
              <a:t>. </a:t>
            </a:r>
            <a:r>
              <a:rPr lang="cs-CZ" sz="2000" dirty="0" err="1"/>
              <a:t>prac</a:t>
            </a:r>
            <a:r>
              <a:rPr lang="cs-CZ" sz="2000" dirty="0"/>
              <a:t>. </a:t>
            </a:r>
          </a:p>
          <a:p>
            <a:pPr>
              <a:buFontTx/>
              <a:buChar char="-"/>
            </a:pPr>
            <a:r>
              <a:rPr lang="cs-CZ" dirty="0"/>
              <a:t>Opět diskuse o profesi učitele…… (oborová znalost X učitelská dovednost – příprava v rámci </a:t>
            </a:r>
            <a:r>
              <a:rPr lang="cs-CZ" dirty="0" err="1"/>
              <a:t>ped</a:t>
            </a:r>
            <a:r>
              <a:rPr lang="cs-CZ" dirty="0"/>
              <a:t>-psych modulu)</a:t>
            </a:r>
          </a:p>
          <a:p>
            <a:pPr>
              <a:buFontTx/>
              <a:buChar char="-"/>
            </a:pPr>
            <a:r>
              <a:rPr lang="cs-CZ" dirty="0"/>
              <a:t>Profesní standardy, etický kodex, kariérní řád</a:t>
            </a:r>
          </a:p>
          <a:p>
            <a:pPr>
              <a:buFontTx/>
              <a:buChar char="-"/>
            </a:pPr>
            <a:r>
              <a:rPr lang="cs-CZ" dirty="0"/>
              <a:t>DVPP, CŽV – a jeho realizovatelnost</a:t>
            </a:r>
          </a:p>
          <a:p>
            <a:pPr>
              <a:buFontTx/>
              <a:buChar char="-"/>
            </a:pPr>
            <a:r>
              <a:rPr lang="cs-CZ" dirty="0"/>
              <a:t>Prestiž profese</a:t>
            </a:r>
          </a:p>
          <a:p>
            <a:pPr>
              <a:buFontTx/>
              <a:buChar char="-"/>
            </a:pPr>
            <a:endParaRPr lang="cs-CZ" sz="1000" dirty="0"/>
          </a:p>
          <a:p>
            <a:pPr marL="0" indent="0">
              <a:buNone/>
            </a:pPr>
            <a:r>
              <a:rPr lang="cs-CZ" sz="2400" b="1" dirty="0"/>
              <a:t>2.8  Výzva: Společenské postavení učitelů (včetně začínajících) </a:t>
            </a:r>
          </a:p>
          <a:p>
            <a:r>
              <a:rPr lang="cs-CZ" dirty="0"/>
              <a:t>Platové podmínky (ve vztahu k průměrné mzdě, k VŠ profesím)</a:t>
            </a:r>
          </a:p>
          <a:p>
            <a:r>
              <a:rPr lang="cs-CZ" dirty="0"/>
              <a:t>Možnosti výši platu ovlivnit aktivitou/kvalitou práce jednotlivce</a:t>
            </a:r>
          </a:p>
          <a:p>
            <a:r>
              <a:rPr lang="cs-CZ" dirty="0"/>
              <a:t>Atraktivita profese, společenské uznání učitelů a jejich práce („názory diváka Nováka“)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72D146-1440-47C3-81E2-1D9075512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2822292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D1502-D450-42D3-8898-EE58FC95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343026"/>
            <a:ext cx="7560000" cy="457199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2.9  Výzva: Stárnutí učitelské populace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0EC97-DA27-4BFA-B983-9FCEAB57C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225"/>
            <a:ext cx="7560000" cy="455901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/>
              <a:t>Průměrný věk učitele v ČR</a:t>
            </a:r>
          </a:p>
          <a:p>
            <a:pPr>
              <a:buFontTx/>
              <a:buChar char="-"/>
            </a:pPr>
            <a:r>
              <a:rPr lang="cs-CZ" dirty="0"/>
              <a:t>Nástup do profese, odsouvání nástupu</a:t>
            </a:r>
          </a:p>
          <a:p>
            <a:pPr>
              <a:buFontTx/>
              <a:buChar char="-"/>
            </a:pPr>
            <a:r>
              <a:rPr lang="cs-CZ" sz="2000" dirty="0"/>
              <a:t>Odchod do důchodu, odsouvání odchodu</a:t>
            </a:r>
          </a:p>
          <a:p>
            <a:pPr>
              <a:buFontTx/>
              <a:buChar char="-"/>
            </a:pPr>
            <a:r>
              <a:rPr lang="cs-CZ" dirty="0"/>
              <a:t>Generační obměna v profesi</a:t>
            </a:r>
            <a:endParaRPr lang="cs-CZ" sz="2000" dirty="0"/>
          </a:p>
          <a:p>
            <a:pPr marL="0" indent="0">
              <a:buNone/>
            </a:pPr>
            <a:endParaRPr lang="cs-CZ" sz="9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657E3B-0ACF-4FFB-B99B-3AB6A37A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964684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F7902-4971-4C9D-82CC-F1296DD81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390650"/>
            <a:ext cx="7560000" cy="685800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2.10  Výzva: Mediální obraz profese v očích veřejnosti</a:t>
            </a:r>
            <a:br>
              <a:rPr lang="cs-CZ" sz="28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0C5B9-8936-40FF-8F4D-1E443DCC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209801"/>
            <a:ext cx="8477249" cy="41494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Celkově problematický, obecně soustředění se na negativní jevy (neustálé žádosti o zvyšování platů, pracovní doba učitele, prázdniny, nicnedělání v době pandemie, ublížení žákovi, celková úroveň českého školství, výsledky žáků v mezinárodních šetřeních, neochota školy/učitele věnovat se žákům individuálně a rozvíjet je)</a:t>
            </a:r>
          </a:p>
          <a:p>
            <a:pPr marL="0" indent="0">
              <a:buNone/>
            </a:pPr>
            <a:r>
              <a:rPr lang="cs-CZ" dirty="0"/>
              <a:t>                      X</a:t>
            </a:r>
          </a:p>
          <a:p>
            <a:pPr>
              <a:buFontTx/>
              <a:buChar char="-"/>
            </a:pPr>
            <a:r>
              <a:rPr lang="cs-CZ" dirty="0"/>
              <a:t>Fyzické/verbální útoky na učitele, dehonestace učitelského povolání médii</a:t>
            </a:r>
          </a:p>
          <a:p>
            <a:pPr>
              <a:buFontTx/>
              <a:buChar char="-"/>
            </a:pPr>
            <a:r>
              <a:rPr lang="cs-CZ" sz="2000" dirty="0"/>
              <a:t>Vliv politiků, jejich priorit</a:t>
            </a:r>
          </a:p>
          <a:p>
            <a:pPr>
              <a:buFontTx/>
              <a:buChar char="-"/>
            </a:pPr>
            <a:r>
              <a:rPr lang="cs-CZ" dirty="0"/>
              <a:t>Interpretace školské reformy</a:t>
            </a:r>
          </a:p>
          <a:p>
            <a:pPr>
              <a:buFontTx/>
              <a:buChar char="-"/>
            </a:pPr>
            <a:r>
              <a:rPr lang="cs-CZ" sz="2000" dirty="0"/>
              <a:t>Interpretace inkluze</a:t>
            </a:r>
          </a:p>
          <a:p>
            <a:pPr>
              <a:buFontTx/>
              <a:buChar char="-"/>
            </a:pPr>
            <a:r>
              <a:rPr lang="cs-CZ" dirty="0"/>
              <a:t>Učitel by měl být zachránce </a:t>
            </a:r>
            <a:r>
              <a:rPr lang="cs-CZ" dirty="0" err="1"/>
              <a:t>všehomíra</a:t>
            </a:r>
            <a:r>
              <a:rPr lang="cs-CZ" dirty="0"/>
              <a:t>, ale nedělá to! ;-(</a:t>
            </a:r>
            <a:endParaRPr lang="cs-CZ" sz="2000" dirty="0"/>
          </a:p>
          <a:p>
            <a:pPr>
              <a:buFontTx/>
              <a:buChar char="-"/>
            </a:pP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664520-DBB8-45B9-B990-3300966A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872454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91EFC-1A55-434F-9567-7E01395DC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304925"/>
            <a:ext cx="7560000" cy="695325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2.11  Výzva: Škola jako „slouha politiky“ a mediálního obrazu „aktuální politické scény“ 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2B58C0-00FD-475B-BD5E-2E27C0C5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24075"/>
            <a:ext cx="7560000" cy="4235161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z="2000" dirty="0"/>
              <a:t>Prioritu pro školství deklarují všichni, ale potom…</a:t>
            </a:r>
          </a:p>
          <a:p>
            <a:pPr>
              <a:buFontTx/>
              <a:buChar char="-"/>
            </a:pPr>
            <a:r>
              <a:rPr lang="cs-CZ" dirty="0"/>
              <a:t>Postrádáme Národní program vzdělávání? Dokážou jej zastoupit Strategie?</a:t>
            </a:r>
          </a:p>
          <a:p>
            <a:pPr>
              <a:buFontTx/>
              <a:buChar char="-"/>
            </a:pPr>
            <a:r>
              <a:rPr lang="cs-CZ" sz="2000" dirty="0"/>
              <a:t>Snaha inovovat po velmi krátké diskusi s praxí/pilotním ověřování</a:t>
            </a:r>
          </a:p>
          <a:p>
            <a:pPr>
              <a:buFontTx/>
              <a:buChar char="-"/>
            </a:pPr>
            <a:r>
              <a:rPr lang="cs-CZ" dirty="0"/>
              <a:t>Zavedení „něčeho“, co je vnímáno jako potřebné, bez přípravy učitelů a metodických materiálů pro výuku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600" b="1" dirty="0"/>
              <a:t>2. 12  Aktuální výzva: distanční výuka v období pandemie Covid19</a:t>
            </a:r>
          </a:p>
          <a:p>
            <a:r>
              <a:rPr lang="cs-CZ" dirty="0"/>
              <a:t>Realizace distanční výuky ve velmi různé kvalitě (náročné pro ZU)</a:t>
            </a:r>
          </a:p>
          <a:p>
            <a:r>
              <a:rPr lang="cs-CZ" dirty="0"/>
              <a:t>Vybavení učitelů ICT</a:t>
            </a:r>
          </a:p>
          <a:p>
            <a:r>
              <a:rPr lang="cs-CZ" dirty="0"/>
              <a:t>Jak zúročit získané zkušenosti?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69A5AD-5E1E-4909-8716-0FA136CDA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154064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803E0-E0BD-4F01-B94D-0701FE473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/>
              <a:t>2. 13  Další výzva: ukrajinští žáci v českém vzdělávacím systému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20248-095B-45DF-B1D0-4E32BD799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/>
              <a:t>Připravenost škol, učitelů, asistentů pedagoga</a:t>
            </a:r>
          </a:p>
          <a:p>
            <a:pPr>
              <a:buFontTx/>
              <a:buChar char="-"/>
            </a:pPr>
            <a:r>
              <a:rPr lang="cs-CZ" dirty="0"/>
              <a:t>Vybavenost materiálními didaktickými prostředky</a:t>
            </a:r>
          </a:p>
          <a:p>
            <a:pPr>
              <a:buFontTx/>
              <a:buChar char="-"/>
            </a:pPr>
            <a:r>
              <a:rPr lang="cs-CZ" dirty="0"/>
              <a:t>Zobecněná dosavadní zkušenost se vzděláváním žáků s odlišným mateřským jazykem</a:t>
            </a:r>
          </a:p>
          <a:p>
            <a:pPr>
              <a:buFontTx/>
              <a:buChar char="-"/>
            </a:pPr>
            <a:r>
              <a:rPr lang="cs-CZ" dirty="0"/>
              <a:t>Udržitelnost systému</a:t>
            </a:r>
          </a:p>
          <a:p>
            <a:pPr>
              <a:buFontTx/>
              <a:buChar char="-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2. 14  Co tedy z těchto výzev vyplývá?</a:t>
            </a:r>
          </a:p>
          <a:p>
            <a:r>
              <a:rPr lang="cs-CZ" dirty="0"/>
              <a:t>???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6CA6B5-3F52-424F-9E5B-802E8604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1113327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B19AD-6253-4910-84F1-A91705043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cs-CZ" b="1" dirty="0"/>
              <a:t>3  Jak tyto výzvy řešit: Cesty do budoucnosti</a:t>
            </a:r>
            <a:br>
              <a:rPr lang="cs-CZ" b="1" dirty="0"/>
            </a:br>
            <a:br>
              <a:rPr lang="cs-CZ" b="1" dirty="0"/>
            </a:br>
            <a:r>
              <a:rPr lang="cs-CZ" dirty="0"/>
              <a:t>3.1  Jaké kroky by měly být v budoucnu realizovány, aby se situace (nejen) ZU změnila?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6E32D-798F-4C34-A064-709DCB55A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3420269"/>
            <a:ext cx="7560000" cy="2938967"/>
          </a:xfrm>
        </p:spPr>
        <p:txBody>
          <a:bodyPr/>
          <a:lstStyle/>
          <a:p>
            <a:r>
              <a:rPr lang="cs-CZ" dirty="0"/>
              <a:t>Status profese, hrdost na profesi</a:t>
            </a:r>
          </a:p>
          <a:p>
            <a:r>
              <a:rPr lang="cs-CZ" dirty="0"/>
              <a:t>Finanční ohodnocení</a:t>
            </a:r>
          </a:p>
          <a:p>
            <a:r>
              <a:rPr lang="cs-CZ" dirty="0"/>
              <a:t>Je to profese, kde lze „udělat kariéru“ na základě dobře čitelných pravidel</a:t>
            </a:r>
          </a:p>
          <a:p>
            <a:r>
              <a:rPr lang="cs-CZ" dirty="0"/>
              <a:t>Pevná pozice nezávislé profesní organizace (komory)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EB2112-6086-4854-89AA-A666E59C3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4156653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40D62-9B2F-41D0-AF60-0101BF13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3.2  K možnostem formování profesního přesvědčení začínajících učitelů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11CCD-800B-4F33-8852-E300A218C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Provázanost profesního přesvědčení a spokojenosti v profesi</a:t>
            </a:r>
          </a:p>
          <a:p>
            <a:r>
              <a:rPr lang="cs-CZ" dirty="0"/>
              <a:t>Provázanost profesního přesvědčení a odhodlání řešit problémové situace</a:t>
            </a:r>
          </a:p>
          <a:p>
            <a:r>
              <a:rPr lang="cs-CZ" dirty="0"/>
              <a:t>Formování profesního přesvědčení jako cesty k profesi, ovlivnění tohoto formování během přípravy na profesi i v jejím počátku – s tímto faktorem usilovně pracovat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38DB17E-6781-477A-A262-19D76EA7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3295322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ED4B2-FB84-4928-B8C5-F451D64DA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cs-CZ" dirty="0"/>
              <a:t>3.3  Adaptační období pro začínající učitele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08E5E-5D35-4B56-8C73-F56AD573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95501"/>
            <a:ext cx="7560000" cy="426373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Jeho délka?</a:t>
            </a:r>
          </a:p>
          <a:p>
            <a:pPr>
              <a:buFontTx/>
              <a:buChar char="-"/>
            </a:pPr>
            <a:r>
              <a:rPr lang="cs-CZ" dirty="0"/>
              <a:t>Jeho náplň (hospitace ve výuce zkušených učitelů, stínování, výuka s doprovodem, mentoring)</a:t>
            </a:r>
          </a:p>
          <a:p>
            <a:pPr>
              <a:buFontTx/>
              <a:buChar char="-"/>
            </a:pPr>
            <a:r>
              <a:rPr lang="cs-CZ" dirty="0"/>
              <a:t>Snížená přímá vyučovací povinnost s možností </a:t>
            </a:r>
            <a:r>
              <a:rPr lang="cs-CZ"/>
              <a:t>věnovat čas kvalitní </a:t>
            </a:r>
            <a:r>
              <a:rPr lang="cs-CZ" dirty="0"/>
              <a:t>přípravě</a:t>
            </a:r>
          </a:p>
          <a:p>
            <a:pPr>
              <a:buFontTx/>
              <a:buChar char="-"/>
            </a:pPr>
            <a:r>
              <a:rPr lang="cs-CZ" dirty="0"/>
              <a:t>Ukončení VŠ vzdělání až po adaptačním období?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3. 4 Navrhované změny v legislativě</a:t>
            </a:r>
          </a:p>
          <a:p>
            <a:pPr>
              <a:buFontTx/>
              <a:buChar char="-"/>
            </a:pPr>
            <a:r>
              <a:rPr lang="cs-CZ" dirty="0"/>
              <a:t>Jednoznačné stanovení kvalifikačních požadavků učitelské profese</a:t>
            </a:r>
          </a:p>
          <a:p>
            <a:pPr>
              <a:buFontTx/>
              <a:buChar char="-"/>
            </a:pPr>
            <a:r>
              <a:rPr lang="cs-CZ" dirty="0"/>
              <a:t>Jednoznačné vymezení začínajícího učitele</a:t>
            </a:r>
          </a:p>
          <a:p>
            <a:pPr>
              <a:buFontTx/>
              <a:buChar char="-"/>
            </a:pPr>
            <a:r>
              <a:rPr lang="cs-CZ" dirty="0"/>
              <a:t>Jednoznačné definování uvádějícího učitele (předpoklady, pracovní činnosti)</a:t>
            </a:r>
          </a:p>
          <a:p>
            <a:pPr>
              <a:buFontTx/>
              <a:buChar char="-"/>
            </a:pPr>
            <a:r>
              <a:rPr lang="cs-CZ" dirty="0"/>
              <a:t>Povinnost DVPP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7C2C0B-AF7B-4E4B-83EB-AA929EEAE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643796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64618-5C1F-4667-AE0F-D777FC08F3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Děkujeme za pozornost!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4B3CE-7EE4-4922-9F6A-62B93D2A7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>
                <a:hlinkClick r:id="rId2"/>
              </a:rPr>
              <a:t>jaroslava.sevcikova01@upol.cz</a:t>
            </a:r>
            <a:endParaRPr lang="cs-CZ" dirty="0"/>
          </a:p>
          <a:p>
            <a:pPr algn="ctr"/>
            <a:r>
              <a:rPr lang="cs-CZ" dirty="0">
                <a:hlinkClick r:id="rId3"/>
              </a:rPr>
              <a:t>jitka.plischke@upol.cz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B2938A-50FA-4C3D-B477-B1792223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15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393" y="457200"/>
            <a:ext cx="7631607" cy="5203769"/>
          </a:xfrm>
        </p:spPr>
        <p:txBody>
          <a:bodyPr>
            <a:normAutofit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Cesta do budoucnosti</a:t>
            </a:r>
            <a:br>
              <a:rPr lang="cs-CZ" dirty="0"/>
            </a:br>
            <a:br>
              <a:rPr lang="cs-CZ" dirty="0"/>
            </a:br>
            <a:r>
              <a:rPr lang="cs-CZ" sz="2000" dirty="0"/>
              <a:t>(prezentace pro Kulatý stůl na ČMKOS dne 15. 11. 2022,</a:t>
            </a:r>
            <a:br>
              <a:rPr lang="cs-CZ" sz="2000" dirty="0"/>
            </a:br>
            <a:r>
              <a:rPr lang="cs-CZ" sz="2000" dirty="0"/>
              <a:t>pracovní verze reflektující průběžný stav tvorby zprávy)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0000" y="5802284"/>
            <a:ext cx="7560000" cy="507076"/>
          </a:xfrm>
        </p:spPr>
        <p:txBody>
          <a:bodyPr/>
          <a:lstStyle/>
          <a:p>
            <a:r>
              <a:rPr lang="cs-CZ" dirty="0"/>
              <a:t>Jaroslava Ševčíková, Jitka Plischke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3" y="457200"/>
            <a:ext cx="3466407" cy="72723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846" y="457200"/>
            <a:ext cx="2436153" cy="100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7A4D5A-C311-771B-B235-96BF08EF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C12ACE2-5254-F5A0-841B-E1FDDEFB86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1573943"/>
            <a:ext cx="1567815" cy="7848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701CC60-5AAC-0D76-BA1C-79DCD786AF9F}"/>
              </a:ext>
            </a:extLst>
          </p:cNvPr>
          <p:cNvSpPr txBox="1"/>
          <p:nvPr/>
        </p:nvSpPr>
        <p:spPr>
          <a:xfrm>
            <a:off x="720000" y="2492070"/>
            <a:ext cx="6028272" cy="675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kern="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vznikl v rámci programu Erasmus+ KA220-SCH – Partnerská spolupráce na školním vzdělávacím projektu „Rozvoj systému podpory pro začínající učitele“ (Podpora učitelů), projekt č. 2021-1-LV01-KA220-SCH-000024284.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AAE469C-7B1D-5277-22A5-0A6EF3EDF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3397390"/>
            <a:ext cx="1889760" cy="396240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BD9FD93F-D6F1-6A42-ECD3-5AE427669320}"/>
              </a:ext>
            </a:extLst>
          </p:cNvPr>
          <p:cNvSpPr txBox="1"/>
          <p:nvPr/>
        </p:nvSpPr>
        <p:spPr>
          <a:xfrm>
            <a:off x="720000" y="3867913"/>
            <a:ext cx="5918544" cy="872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kern="1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Financováno Evropskou unií. Názory vyjádřené jsou názory autora a neodráží nutně oficiální stanovisko Evropské unie či Evropské výkonné agentury pro vzdělávání a kulturu (EACEA).  Evropská unie ani EACEA za vyjádřené názory nenese odpovědnost.</a:t>
            </a:r>
            <a:endParaRPr lang="cs-CZ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1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/>
              <a:t>1 Úvodní zamyšlení </a:t>
            </a:r>
          </a:p>
          <a:p>
            <a:pPr marL="0" indent="0">
              <a:buNone/>
            </a:pPr>
            <a:r>
              <a:rPr lang="cs-CZ" dirty="0"/>
              <a:t>1.1 Začínající učitel: proč je třeba věnovat mu pozornost </a:t>
            </a:r>
          </a:p>
          <a:p>
            <a:pPr marL="0" indent="0">
              <a:buNone/>
            </a:pPr>
            <a:r>
              <a:rPr lang="cs-CZ" dirty="0"/>
              <a:t>1.2 Pohled teorie a praxe na profesi učitele: rozpor?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210159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1285875"/>
            <a:ext cx="7560000" cy="380681"/>
          </a:xfrm>
        </p:spPr>
        <p:txBody>
          <a:bodyPr>
            <a:normAutofit/>
          </a:bodyPr>
          <a:lstStyle/>
          <a:p>
            <a:r>
              <a:rPr lang="cs-CZ" dirty="0"/>
              <a:t>Struktura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150" y="1774556"/>
            <a:ext cx="8420099" cy="4784119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2400" b="1" dirty="0"/>
              <a:t>2 Naléhavé výzvy profese učitelství</a:t>
            </a:r>
          </a:p>
          <a:p>
            <a:pPr marL="0" indent="0">
              <a:buNone/>
            </a:pPr>
            <a:r>
              <a:rPr lang="cs-CZ" sz="2400" dirty="0"/>
              <a:t>2.1 Výzva: Učitelství – profese nebo „jen“ povolání</a:t>
            </a:r>
          </a:p>
          <a:p>
            <a:pPr marL="0" indent="0">
              <a:buNone/>
            </a:pPr>
            <a:r>
              <a:rPr lang="cs-CZ" sz="2400" dirty="0"/>
              <a:t>2.2  Výzva: Kvalita pregraduální přípravy učitelů (a studují studenti pro titul nebo pro profesi?)</a:t>
            </a:r>
          </a:p>
          <a:p>
            <a:pPr marL="0" indent="0">
              <a:buNone/>
            </a:pPr>
            <a:r>
              <a:rPr lang="cs-CZ" sz="2400" dirty="0"/>
              <a:t>2.3  Výzva: Představy začínajících učitelů o náplni práce versus realita</a:t>
            </a:r>
          </a:p>
          <a:p>
            <a:pPr marL="0" indent="0">
              <a:buNone/>
            </a:pPr>
            <a:r>
              <a:rPr lang="cs-CZ" sz="2400" dirty="0"/>
              <a:t>2.4  Výzva: Absolventi učitelských oborů nenastupují do praxe</a:t>
            </a:r>
          </a:p>
          <a:p>
            <a:pPr marL="0" indent="0">
              <a:buNone/>
            </a:pPr>
            <a:r>
              <a:rPr lang="cs-CZ" sz="2400" dirty="0"/>
              <a:t>2.5  Výzva: Neexistence legislativní úpravy podpory pro začínající učitele</a:t>
            </a:r>
          </a:p>
          <a:p>
            <a:pPr marL="0" indent="0">
              <a:buNone/>
            </a:pPr>
            <a:r>
              <a:rPr lang="cs-CZ" sz="2400" dirty="0"/>
              <a:t>2.6  Výzva: Drop-</a:t>
            </a:r>
            <a:r>
              <a:rPr lang="cs-CZ" sz="2400" dirty="0" err="1"/>
              <a:t>out</a:t>
            </a:r>
            <a:r>
              <a:rPr lang="cs-CZ" sz="2400" dirty="0"/>
              <a:t> začínajících učitelů</a:t>
            </a:r>
          </a:p>
          <a:p>
            <a:pPr marL="0" indent="0">
              <a:buNone/>
            </a:pPr>
            <a:r>
              <a:rPr lang="cs-CZ" sz="2400" dirty="0"/>
              <a:t>2.7  Výzva: Prestiž profese a profesionalizace</a:t>
            </a:r>
          </a:p>
          <a:p>
            <a:pPr marL="0" indent="0">
              <a:buNone/>
            </a:pPr>
            <a:r>
              <a:rPr lang="cs-CZ" sz="2400" dirty="0"/>
              <a:t>2.8  Výzva: Společenské postavení učitelů (včetně začínajících) </a:t>
            </a:r>
          </a:p>
          <a:p>
            <a:pPr marL="0" indent="0">
              <a:buNone/>
            </a:pPr>
            <a:r>
              <a:rPr lang="cs-CZ" sz="2400" dirty="0"/>
              <a:t>2.9  Výzva: Stárnutí učitelské populace</a:t>
            </a:r>
          </a:p>
          <a:p>
            <a:pPr marL="0" indent="0">
              <a:buNone/>
            </a:pPr>
            <a:r>
              <a:rPr lang="cs-CZ" sz="2400" dirty="0"/>
              <a:t>2.10  Výzva: Mediální obraz profese v očích veřejnosti</a:t>
            </a:r>
          </a:p>
          <a:p>
            <a:pPr marL="0" indent="0">
              <a:buNone/>
            </a:pPr>
            <a:r>
              <a:rPr lang="cs-CZ" sz="2400" dirty="0"/>
              <a:t>2.11  Výzva: Škola jako „slouha politiky“ a mediálního obrazu „aktuální politické scény“? </a:t>
            </a:r>
          </a:p>
          <a:p>
            <a:pPr marL="0" indent="0">
              <a:buNone/>
            </a:pPr>
            <a:r>
              <a:rPr lang="cs-CZ" sz="2400" dirty="0"/>
              <a:t>2. 12  Aktuální výzva: distanční výuka v období pandemie Covid19</a:t>
            </a:r>
          </a:p>
          <a:p>
            <a:pPr marL="0" indent="0">
              <a:buNone/>
            </a:pPr>
            <a:r>
              <a:rPr lang="cs-CZ" sz="2400" dirty="0"/>
              <a:t>2. 13  Další výzva: ukrajinští žáci v českém vzdělávacím systému</a:t>
            </a:r>
          </a:p>
          <a:p>
            <a:pPr marL="0" indent="0">
              <a:buNone/>
            </a:pPr>
            <a:r>
              <a:rPr lang="cs-CZ" sz="2400" dirty="0"/>
              <a:t>2. 14  Co tedy z těchto výzev vyplývá?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221618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3  Jak tyto výzvy řešit: Cesty do budoucnosti</a:t>
            </a:r>
          </a:p>
          <a:p>
            <a:pPr marL="0" indent="0">
              <a:buNone/>
            </a:pPr>
            <a:r>
              <a:rPr lang="cs-CZ" dirty="0"/>
              <a:t>3.1  Jaké kroky by měly být v budoucnu realizovány, aby se situace (nejen) ZU změnila? </a:t>
            </a:r>
          </a:p>
          <a:p>
            <a:pPr marL="0" indent="0">
              <a:buNone/>
            </a:pPr>
            <a:r>
              <a:rPr lang="cs-CZ" dirty="0"/>
              <a:t>3.2  K možnostem formování profesního přesvědčení začínajících učitelů</a:t>
            </a:r>
          </a:p>
          <a:p>
            <a:pPr marL="0" indent="0">
              <a:buNone/>
            </a:pPr>
            <a:r>
              <a:rPr lang="cs-CZ" dirty="0"/>
              <a:t>3.3  Adaptační období pro začínající učitele</a:t>
            </a:r>
          </a:p>
          <a:p>
            <a:pPr marL="0" indent="0">
              <a:buNone/>
            </a:pPr>
            <a:r>
              <a:rPr lang="cs-CZ" dirty="0"/>
              <a:t>3. 4 Navrhované změny v legislativě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56672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82E34-FAA6-40BC-BF74-6207757BC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1.1 Začínající učitel: proč je třeba věnovat mu pozornost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F5F6F2-C04B-4D64-8254-EA8DDF6E9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 do problematiky – náročnost profesního startu učitelů</a:t>
            </a:r>
          </a:p>
          <a:p>
            <a:r>
              <a:rPr lang="cs-CZ" dirty="0"/>
              <a:t>Upozornění na skutečnost, že učitelství je profese diskutovaná často, se zaujetím a všemi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b="1" dirty="0"/>
              <a:t>1.2 Pohled teorie a praxe na profesi učitele: rozpor?</a:t>
            </a:r>
          </a:p>
          <a:p>
            <a:pPr>
              <a:buFontTx/>
              <a:buChar char="-"/>
            </a:pPr>
            <a:r>
              <a:rPr lang="cs-CZ" dirty="0"/>
              <a:t>Odlišná očekávání/potřeby/zkušenosti učitelů v praxi, žáků a rodičů, akademiků/výzkumníků, široké veřejnosti, představitelů politické scény/legislativců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7DF230-275C-486D-A19B-D132D153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428600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A1DB7-3726-4809-BE0D-113CBE529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Začínající učitel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0BA3FD-4788-4554-A2DE-90F18E2D5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Nezbytnost jednoznačného a široce akceptovaného vymezení </a:t>
            </a:r>
          </a:p>
          <a:p>
            <a:r>
              <a:rPr lang="cs-CZ" dirty="0"/>
              <a:t>Pro potřeby této zprávy učitel s praxí do 5 let</a:t>
            </a:r>
          </a:p>
          <a:p>
            <a:r>
              <a:rPr lang="cs-CZ" dirty="0"/>
              <a:t>Je třeba dalších kritérií pro vymezení?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8940FFD-C5FF-47C5-AF74-A38FF9218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52659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555E7-F55F-44BE-ACA2-BE0F8109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/>
              <a:t>2.1 Výzva: Učitelství – profese nebo „jen“ povolání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F05722-8C71-4A45-BB05-5F2DD02E2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Charakteristika profese (Spilková, </a:t>
            </a:r>
            <a:r>
              <a:rPr lang="cs-CZ" dirty="0" err="1"/>
              <a:t>Štech</a:t>
            </a:r>
            <a:r>
              <a:rPr lang="cs-CZ" dirty="0"/>
              <a:t>)</a:t>
            </a:r>
          </a:p>
          <a:p>
            <a:r>
              <a:rPr lang="cs-CZ" dirty="0"/>
              <a:t>Naplňuje učitelství tyto „požadavky“ na profesi?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400" b="1" dirty="0"/>
              <a:t>2.2  Výzva: Kvalita pregraduální přípravy učitelů (a studují studenti pro titul nebo pro profesi?)</a:t>
            </a:r>
          </a:p>
          <a:p>
            <a:pPr>
              <a:buFontTx/>
              <a:buChar char="-"/>
            </a:pPr>
            <a:r>
              <a:rPr lang="cs-CZ" dirty="0"/>
              <a:t>Trvale podrobována kritice</a:t>
            </a:r>
          </a:p>
          <a:p>
            <a:pPr>
              <a:buFontTx/>
              <a:buChar char="-"/>
            </a:pPr>
            <a:r>
              <a:rPr lang="cs-CZ" dirty="0"/>
              <a:t>Je problém v koncepci přípravy nebo v realizaci této koncepce?</a:t>
            </a:r>
          </a:p>
          <a:p>
            <a:pPr>
              <a:buFontTx/>
              <a:buChar char="-"/>
            </a:pPr>
            <a:r>
              <a:rPr lang="cs-CZ" dirty="0"/>
              <a:t>Podíl obor X </a:t>
            </a:r>
            <a:r>
              <a:rPr lang="cs-CZ" dirty="0" err="1"/>
              <a:t>ped</a:t>
            </a:r>
            <a:r>
              <a:rPr lang="cs-CZ" dirty="0"/>
              <a:t>-psych blok, praxe (délka, podoba)</a:t>
            </a:r>
          </a:p>
          <a:p>
            <a:pPr>
              <a:buFontTx/>
              <a:buChar char="-"/>
            </a:pPr>
            <a:r>
              <a:rPr lang="cs-CZ" dirty="0"/>
              <a:t>„Náplň práce“ VŠ pedagogů </a:t>
            </a:r>
          </a:p>
          <a:p>
            <a:pPr>
              <a:buFontTx/>
              <a:buChar char="-"/>
            </a:pPr>
            <a:r>
              <a:rPr lang="cs-CZ" dirty="0"/>
              <a:t>Plány absolventů učitel. oborů do budoucna (učitelství jako jasná volba nebo plán B)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1FEBEE-7DC1-4EE3-9743-71F3CB7F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366635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4E73C-9582-4530-ACA9-C1FF3F85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219199"/>
            <a:ext cx="7560000" cy="1800225"/>
          </a:xfrm>
        </p:spPr>
        <p:txBody>
          <a:bodyPr>
            <a:normAutofit/>
          </a:bodyPr>
          <a:lstStyle/>
          <a:p>
            <a:pPr marL="0" indent="0"/>
            <a:r>
              <a:rPr lang="cs-CZ" sz="2800" dirty="0"/>
              <a:t>2.3  Výzva: Představy začínajících učitelů o náplni práce versus realita</a:t>
            </a:r>
            <a:br>
              <a:rPr lang="cs-CZ" sz="28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4BC2A3-60E1-4985-B196-35A5E176E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19301"/>
            <a:ext cx="7560000" cy="4339936"/>
          </a:xfrm>
        </p:spPr>
        <p:txBody>
          <a:bodyPr/>
          <a:lstStyle/>
          <a:p>
            <a:r>
              <a:rPr lang="cs-CZ" dirty="0"/>
              <a:t>Mnohost činností – ale připravováni jsou především na činnost vyučovací (administrativa, dozory, projekty, péče o pomůcky)</a:t>
            </a:r>
          </a:p>
          <a:p>
            <a:r>
              <a:rPr lang="cs-CZ" dirty="0"/>
              <a:t>„přetěžování“ ZU (nemají rodinu a jsou ještě mladí X potřeba podpory)</a:t>
            </a:r>
          </a:p>
          <a:p>
            <a:r>
              <a:rPr lang="cs-CZ" dirty="0"/>
              <a:t>(ne)aprobovanost úvazku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400" b="1" dirty="0"/>
              <a:t>2.4  Výzva: Absolventi učitelských oborů nenastupují do praxe</a:t>
            </a:r>
          </a:p>
          <a:p>
            <a:pPr>
              <a:buFontTx/>
              <a:buChar char="-"/>
            </a:pPr>
            <a:r>
              <a:rPr lang="cs-CZ" dirty="0"/>
              <a:t>dle Hanušová et al. (2017) až 70 %</a:t>
            </a:r>
          </a:p>
          <a:p>
            <a:pPr>
              <a:buFontTx/>
              <a:buChar char="-"/>
            </a:pPr>
            <a:r>
              <a:rPr lang="cs-CZ" sz="2000" dirty="0"/>
              <a:t>Kdo jsou? Kde jsou? Byli takto rozhodnuti už při nástupu ke studiu? Je možno jejich rozhodnutí ovlivnit? Kdy? Jak? Kým?</a:t>
            </a:r>
            <a:br>
              <a:rPr lang="cs-CZ" sz="2000" dirty="0"/>
            </a:b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7F7A86-9C1A-46EA-801D-22DC8043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cs-CZ" dirty="0"/>
              <a:t>Jaroslava Ševčíková, Jitka Plischke, </a:t>
            </a:r>
            <a:r>
              <a:rPr lang="cs-CZ" dirty="0" err="1"/>
              <a:t>PdF</a:t>
            </a:r>
            <a:r>
              <a:rPr lang="cs-CZ" dirty="0"/>
              <a:t> UP Olomouc, 15. 11. 2022</a:t>
            </a:r>
          </a:p>
        </p:txBody>
      </p:sp>
    </p:spTree>
    <p:extLst>
      <p:ext uri="{BB962C8B-B14F-4D97-AF65-F5344CB8AC3E}">
        <p14:creationId xmlns:p14="http://schemas.microsoft.com/office/powerpoint/2010/main" val="35088455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 (1)</Template>
  <TotalTime>334</TotalTime>
  <Words>1571</Words>
  <Application>Microsoft Office PowerPoint</Application>
  <PresentationFormat>Vlastní</PresentationFormat>
  <Paragraphs>157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Motiv Office</vt:lpstr>
      <vt:lpstr>Prezentace aplikace PowerPoint</vt:lpstr>
      <vt:lpstr>         Cesta do budoucnosti  (prezentace pro Kulatý stůl na ČMKOS dne 15. 11. 2022, pracovní verze reflektující průběžný stav tvorby zprávy)</vt:lpstr>
      <vt:lpstr>Struktura textu</vt:lpstr>
      <vt:lpstr>Struktura textu</vt:lpstr>
      <vt:lpstr>Struktura textu</vt:lpstr>
      <vt:lpstr>1.1 Začínající učitel: proč je třeba věnovat mu pozornost  </vt:lpstr>
      <vt:lpstr>Začínající učitel</vt:lpstr>
      <vt:lpstr>2.1 Výzva: Učitelství – profese nebo „jen“ povolání </vt:lpstr>
      <vt:lpstr>2.3  Výzva: Představy začínajících učitelů o náplni práce versus realita </vt:lpstr>
      <vt:lpstr>2.5  Výzva: Neexistence legislativní úpravy podpory pro začínající učitele </vt:lpstr>
      <vt:lpstr>2.7  Výzva: Prestiž profese a profesionalizace </vt:lpstr>
      <vt:lpstr>2.9  Výzva: Stárnutí učitelské populace </vt:lpstr>
      <vt:lpstr>2.10  Výzva: Mediální obraz profese v očích veřejnosti </vt:lpstr>
      <vt:lpstr>2.11  Výzva: Škola jako „slouha politiky“ a mediálního obrazu „aktuální politické scény“  </vt:lpstr>
      <vt:lpstr>2. 13  Další výzva: ukrajinští žáci v českém vzdělávacím systému </vt:lpstr>
      <vt:lpstr>3  Jak tyto výzvy řešit: Cesty do budoucnosti  3.1  Jaké kroky by měly být v budoucnu realizovány, aby se situace (nejen) ZU změnila?  </vt:lpstr>
      <vt:lpstr>3.2  K možnostem formování profesního přesvědčení začínajících učitelů </vt:lpstr>
      <vt:lpstr>3.3  Adaptační období pro začínající učitele  </vt:lpstr>
      <vt:lpstr>Děkujeme za pozornost!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PhDr. Jitka Plischke Ph.D.</dc:creator>
  <cp:lastModifiedBy>Gabriela Tlapová</cp:lastModifiedBy>
  <cp:revision>9</cp:revision>
  <dcterms:created xsi:type="dcterms:W3CDTF">2022-11-14T09:42:21Z</dcterms:created>
  <dcterms:modified xsi:type="dcterms:W3CDTF">2024-04-03T08:24:43Z</dcterms:modified>
</cp:coreProperties>
</file>