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49" r:id="rId3"/>
    <p:sldId id="550" r:id="rId4"/>
    <p:sldId id="545" r:id="rId5"/>
    <p:sldId id="546" r:id="rId6"/>
    <p:sldId id="552" r:id="rId7"/>
    <p:sldId id="554" r:id="rId8"/>
    <p:sldId id="559" r:id="rId9"/>
    <p:sldId id="560" r:id="rId10"/>
    <p:sldId id="555" r:id="rId11"/>
    <p:sldId id="561" r:id="rId12"/>
    <p:sldId id="562" r:id="rId13"/>
    <p:sldId id="563" r:id="rId14"/>
    <p:sldId id="564" r:id="rId15"/>
    <p:sldId id="565" r:id="rId16"/>
  </p:sldIdLst>
  <p:sldSz cx="12188825" cy="6858000"/>
  <p:notesSz cx="6797675" cy="9926638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3" userDrawn="1">
          <p15:clr>
            <a:srgbClr val="A4A3A4"/>
          </p15:clr>
        </p15:guide>
        <p15:guide id="2" pos="206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1" autoAdjust="0"/>
  </p:normalViewPr>
  <p:slideViewPr>
    <p:cSldViewPr showGuides="1">
      <p:cViewPr varScale="1">
        <p:scale>
          <a:sx n="83" d="100"/>
          <a:sy n="83" d="100"/>
        </p:scale>
        <p:origin x="686" y="77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4170" y="84"/>
      </p:cViewPr>
      <p:guideLst>
        <p:guide orient="horz" pos="2793"/>
        <p:guide pos="2067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/>
            </a:lvl1pPr>
          </a:lstStyle>
          <a:p>
            <a:pPr rtl="0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/>
            </a:lvl1pPr>
          </a:lstStyle>
          <a:p>
            <a:pPr rtl="0"/>
            <a:fld id="{40C13DFA-931C-4352-9BC3-9CBBB9695485}" type="datetime1">
              <a:rPr lang="cs-CZ" smtClean="0">
                <a:latin typeface="Calibri" panose="020F0502020204030204" pitchFamily="34" charset="0"/>
              </a:rPr>
              <a:t>03.04.2024</a:t>
            </a:fld>
            <a:endParaRPr lang="cs-CZ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/>
            </a:lvl1pPr>
          </a:lstStyle>
          <a:p>
            <a:pPr rtl="0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cs-CZ" smtClean="0">
                <a:latin typeface="Calibri" panose="020F0502020204030204" pitchFamily="34" charset="0"/>
              </a:rPr>
              <a:t>‹#›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EF6ED1A5-149E-4BEB-8F22-7B1609F995CE}" type="datetime1">
              <a:rPr lang="cs-CZ" smtClean="0"/>
              <a:pPr/>
              <a:t>03.04.2024</a:t>
            </a:fld>
            <a:endParaRPr lang="cs-CZ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841221E5-7225-48EB-A4EE-420E7BFCF7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cs-CZ" smtClean="0"/>
              <a:pPr rtl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20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5" name="Přímá spojnice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í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 rtl="0">
              <a:defRPr sz="5400"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Euphemia" pitchFamily="34" charset="0"/>
              <a:buNone/>
              <a:tabLst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85C77472-059D-4C68-8AC7-CD75808C3D76}" type="datetime1">
              <a:rPr lang="cs-CZ" smtClean="0"/>
              <a:pPr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66DFE-5FCC-435A-83F4-EBD832EDD947}" type="datetime1">
              <a:rPr lang="cs-CZ" noProof="0" smtClean="0"/>
              <a:t>03.04.2024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í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4" name="Přímá spojnice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>
            <a:lvl1pPr rtl="0"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D972056-2A79-4B89-9AA2-1890533C94CB}" type="datetime1">
              <a:rPr lang="cs-CZ" smtClean="0"/>
              <a:pPr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54AFDA-84A6-4B2B-83CC-EA9C0533667A}" type="datetime1">
              <a:rPr lang="cs-CZ" noProof="0" smtClean="0"/>
              <a:t>03.04.2024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0" name="Obdélník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4" name="Obdélník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22" name="Přímá spojnice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8" name="Pí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23" name="Přímá spojnice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7" name="Obdélník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8" name="Obdélník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30" name="Obdélník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31" name="Přímá spojnice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33" name="Přímá spojnice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Euphemia" pitchFamily="34" charset="0"/>
              <a:buNone/>
              <a:tabLst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57A59506-72FD-4495-9AB4-84BEB64D693F}" type="datetime1">
              <a:rPr lang="cs-CZ" smtClean="0"/>
              <a:pPr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C3BDC1-1D26-41EB-8826-FEE8DF515E5F}" type="datetime1">
              <a:rPr lang="cs-CZ" noProof="0" smtClean="0"/>
              <a:t>03.04.2024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9098-85CB-40A7-8EB9-32085B9BD4CC}" type="datetime1">
              <a:rPr lang="cs-CZ" noProof="0" smtClean="0"/>
              <a:t>03.04.2024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8DABD2-5123-463E-A7B6-799F51B171FE}" type="datetime1">
              <a:rPr lang="cs-CZ" noProof="0" smtClean="0"/>
              <a:t>03.04.2024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7" name="Přímá spojnice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4613434-694E-4FC6-9BB3-2DA8A4CEFE37}" type="datetime1">
              <a:rPr lang="cs-CZ" smtClean="0"/>
              <a:pPr/>
              <a:t>03.04.2024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AC7BDE-1898-4D6C-AEA1-04714C1F1329}" type="datetime1">
              <a:rPr lang="cs-CZ" smtClean="0"/>
              <a:pPr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CFE3752-42E2-4502-B52B-1640F9E32865}" type="datetime1">
              <a:rPr lang="cs-CZ" smtClean="0"/>
              <a:pPr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3" name="Obdélník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4" name="Přímá spojnice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í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E57BB58-40ED-4251-A96D-306698F4AE93}" type="datetime1">
              <a:rPr lang="cs-CZ" smtClean="0"/>
              <a:pPr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tlapova.gabriela@cmkos.cz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kolskeodbory.cz/rozvoj-systemu-podpory-pro-zacinajici-ucitel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kolskeodbory.cz/postaveni-zacinajicich-ucitelu-v-ceske-republi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4092" y="1252242"/>
            <a:ext cx="8136904" cy="2608805"/>
          </a:xfrm>
        </p:spPr>
        <p:txBody>
          <a:bodyPr rtlCol="0"/>
          <a:lstStyle/>
          <a:p>
            <a:pPr rtl="0"/>
            <a:br>
              <a:rPr lang="cs-CZ" sz="4400" dirty="0"/>
            </a:br>
            <a:r>
              <a:rPr lang="cs-CZ" sz="4400" dirty="0"/>
              <a:t>Výsledky dotazníkového šetření v rámci první fáze projektu – </a:t>
            </a:r>
            <a:r>
              <a:rPr lang="cs-CZ" sz="4400" i="1" dirty="0"/>
              <a:t>Vývoj systému podpory pro začínající učitele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78187" y="4344915"/>
            <a:ext cx="5866923" cy="1116085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Gabriela Tlapová, ČMOS PŠ</a:t>
            </a:r>
          </a:p>
          <a:p>
            <a:pPr rtl="0"/>
            <a:r>
              <a:rPr lang="cs-CZ" dirty="0"/>
              <a:t>15. 11. 2022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29C7A9-307B-3D71-16BE-FD4ABD37F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1" y="478462"/>
            <a:ext cx="1872208" cy="7182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14E8D-A5A7-A1D5-F8A3-1336DC566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507" y="469158"/>
            <a:ext cx="1477893" cy="7182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65182A-3DB2-BB16-9FBD-1B412DA11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125" y="4289425"/>
            <a:ext cx="1171575" cy="11715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A76ED87-DCDF-6873-8B10-C3381C415077}"/>
              </a:ext>
            </a:extLst>
          </p:cNvPr>
          <p:cNvSpPr/>
          <p:nvPr/>
        </p:nvSpPr>
        <p:spPr>
          <a:xfrm>
            <a:off x="1197868" y="764704"/>
            <a:ext cx="9577064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„Je to náročnější (časově, energeticky), než jsem si představovala, krom učení svých předmětů musím především žáky vychovávat a komunikovat i s jejich rodiči, což je dost vyčerpávající.“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„Velké množství papírování, které zabírá mnoho času. Bohužel není moc lidí ani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stránek´, ve kterých je možné získat správné informace.“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B88FFED6-03A0-B524-2C2F-1B667121E39E}"/>
              </a:ext>
            </a:extLst>
          </p:cNvPr>
          <p:cNvSpPr/>
          <p:nvPr/>
        </p:nvSpPr>
        <p:spPr>
          <a:xfrm>
            <a:off x="1341884" y="3969162"/>
            <a:ext cx="9289032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„Jiná očekávání oproti realitě. Nespolupráce a neochota některých kolegů, kteří si tzv. ,hrabou na svém písečku´, nikdo se mě neujal, aby mě uvedl do děje mé pozice – ,vařím z vody‘ a ze svých zkušeností, které jsem okoukala za svých studentských let.“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7B721-546B-3751-C4E8-26AB4FCB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 učitelů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26FF05-415B-37A9-825B-39659F78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První den v práci a počáteční podpora:</a:t>
            </a:r>
          </a:p>
          <a:p>
            <a:r>
              <a:rPr lang="cs-CZ" sz="1800" dirty="0"/>
              <a:t>V 86 odpovědích respondenti souhlasí s tím, že po absolvování pedagogické fakulty </a:t>
            </a:r>
            <a:r>
              <a:rPr lang="cs-CZ" sz="1800" b="1" dirty="0"/>
              <a:t>potřebovali další metodickou pomoc</a:t>
            </a:r>
            <a:r>
              <a:rPr lang="cs-CZ" sz="1800" dirty="0"/>
              <a:t>.</a:t>
            </a:r>
          </a:p>
          <a:p>
            <a:r>
              <a:rPr lang="cs-CZ" sz="1800" b="1" dirty="0"/>
              <a:t>V 97 odpovědích respondenti uvedli, že dostali přiděleného mentora, ale jen 57 souhlasí s tím, že mentor poskytuje inovativní znalosti, metody a podporu. </a:t>
            </a:r>
            <a:r>
              <a:rPr lang="cs-CZ" sz="1800" dirty="0"/>
              <a:t>Zbylý počet respondentů cítí podporu malou nebo žádnou.</a:t>
            </a:r>
          </a:p>
          <a:p>
            <a:r>
              <a:rPr lang="cs-CZ" sz="1800" dirty="0"/>
              <a:t>95 odpovědí souhlasí s tím, že </a:t>
            </a:r>
            <a:r>
              <a:rPr lang="cs-CZ" sz="1800" b="1" dirty="0"/>
              <a:t>potřebují další znalosti, aby mohli pracovat jako učitelé</a:t>
            </a:r>
            <a:r>
              <a:rPr lang="cs-CZ" sz="1800" dirty="0"/>
              <a:t>.</a:t>
            </a:r>
          </a:p>
          <a:p>
            <a:r>
              <a:rPr lang="cs-CZ" sz="1800" dirty="0"/>
              <a:t>72 odpovědí souhlasí s tím, že potřebují </a:t>
            </a:r>
            <a:r>
              <a:rPr lang="cs-CZ" sz="1800" b="1" dirty="0"/>
              <a:t>další znalosti pro vedení efektivní komunikace </a:t>
            </a:r>
            <a:r>
              <a:rPr lang="cs-CZ" sz="1800" dirty="0"/>
              <a:t>se žáky a rodiči. A téměř všichni souhlasí, že potřebují další znalosti pro práci s dětmi se </a:t>
            </a:r>
            <a:r>
              <a:rPr lang="cs-CZ" sz="1800" b="1" dirty="0"/>
              <a:t>speciálními vzdělávacími potřebami</a:t>
            </a:r>
            <a:r>
              <a:rPr lang="cs-CZ" sz="1800" dirty="0"/>
              <a:t>.</a:t>
            </a:r>
          </a:p>
          <a:p>
            <a:r>
              <a:rPr lang="cs-CZ" sz="1800" dirty="0"/>
              <a:t>92 respondentů potřebuje další </a:t>
            </a:r>
            <a:r>
              <a:rPr lang="cs-CZ" sz="1800" b="1" dirty="0"/>
              <a:t>znalosti pro vedení třídy</a:t>
            </a:r>
            <a:r>
              <a:rPr lang="cs-CZ" sz="1800" dirty="0"/>
              <a:t>.</a:t>
            </a:r>
          </a:p>
          <a:p>
            <a:r>
              <a:rPr lang="cs-CZ" sz="1800" dirty="0"/>
              <a:t>82 respondentů uvedlo, že by uvítali další </a:t>
            </a:r>
            <a:r>
              <a:rPr lang="cs-CZ" sz="1800" b="1" dirty="0"/>
              <a:t>znalosti o odborech a sociálním dialogu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3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B5A28-39CB-3C76-1E7C-55D39C85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 učitelů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9CF17-8ECA-9AE3-30AB-78808809B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Syndrom vyhoření, míra uspokojení:</a:t>
            </a:r>
          </a:p>
          <a:p>
            <a:r>
              <a:rPr lang="cs-CZ" sz="1800" dirty="0"/>
              <a:t>Většina respondentů pociťuje ke své práci spíše pozitivní postoje než negativní.</a:t>
            </a:r>
          </a:p>
          <a:p>
            <a:r>
              <a:rPr lang="cs-CZ" sz="1800" dirty="0"/>
              <a:t>Nedostatek zkušeností pro práci s žáky uvedlo 69, 2 %.</a:t>
            </a:r>
          </a:p>
          <a:p>
            <a:r>
              <a:rPr lang="cs-CZ" sz="1800" dirty="0"/>
              <a:t>Nedostatek informací mělo 49, 6 %.</a:t>
            </a:r>
          </a:p>
          <a:p>
            <a:r>
              <a:rPr lang="cs-CZ" sz="1800" dirty="0"/>
              <a:t>43, 6 % si myslí, že znalosti a dovednosti vyučované na univerzitě nekorespondovaly s praxí.</a:t>
            </a:r>
          </a:p>
          <a:p>
            <a:r>
              <a:rPr lang="cs-CZ" sz="1800" dirty="0"/>
              <a:t>72, 9 % je spokojeno s podporou, které se jim dostává jako začínajícím učitelům ze strany vzdělávací instituce. Ovšem na škále od 1 do 10 nevyšší míru uspokojení zaškrtlo jen 12 % učitelů. Spokojenost má tedy mnoho odstínů. Komentáře často zmiňovaly, že role mentora byla spíše formální, nebo že mentor začal fungovat, až když si učitel sám řekl.</a:t>
            </a:r>
          </a:p>
          <a:p>
            <a:endParaRPr lang="cs-CZ" sz="1800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FF02BBC-C12E-E828-4662-292601ECDEBD}"/>
              </a:ext>
            </a:extLst>
          </p:cNvPr>
          <p:cNvSpPr/>
          <p:nvPr/>
        </p:nvSpPr>
        <p:spPr>
          <a:xfrm>
            <a:off x="1593436" y="4869160"/>
            <a:ext cx="982956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800" b="1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„Instituce mi neposkytla ,pevné´ zázemí v informovanosti a uvedení do děje této práce. Nezacházeli se mnou jako s nováčkem, ale jako s někým, kdo už má dlouholeté zkušenosti.“</a:t>
            </a:r>
            <a:endParaRPr lang="cs-CZ" sz="18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cs-CZ" sz="1800" b="1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„Jsem podporována jen v případě, že si o to sama požádám, a to jen velmi stručně.“</a:t>
            </a:r>
            <a:endParaRPr lang="cs-CZ" sz="18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360B0-3E0C-217F-36A5-B6CE918E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 učitelů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908921-5E17-85F9-F113-DE2BD0C8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900" b="1" dirty="0"/>
              <a:t>Komentáře ohledně stávající, či požadované podpory:</a:t>
            </a:r>
          </a:p>
          <a:p>
            <a:r>
              <a:rPr lang="cs-CZ" sz="1900" dirty="0"/>
              <a:t> Současná podpora je definována jako nesystematická, nahodilá a kusá. Tam, kde je nastavena dobře, vychází z celkového ladění a „firemní“ kultury školy.</a:t>
            </a:r>
          </a:p>
          <a:p>
            <a:r>
              <a:rPr lang="cs-CZ" sz="1900" dirty="0"/>
              <a:t>Chybí psychická a emocionální podpora.</a:t>
            </a:r>
          </a:p>
          <a:p>
            <a:r>
              <a:rPr lang="cs-CZ" sz="1900" dirty="0"/>
              <a:t>Vítané by byly: mentoring, letní školy, stáže, párová výuka, hospitace u kolegů spojená s feedbackem, méně hodin PPČ v začátcích,  informační materiály o právech a povinnostech učitelů, informace o sociálním dialogu, informace o digitální výuce.</a:t>
            </a:r>
          </a:p>
          <a:p>
            <a:r>
              <a:rPr lang="cs-CZ" sz="1900" dirty="0"/>
              <a:t>Atraktivitě pro kandidáty o povolání by pomohl lepší plat učitelů, nebo finanční příspěvky pro studium při zaměstnání.</a:t>
            </a:r>
          </a:p>
          <a:p>
            <a:endParaRPr lang="cs-CZ" sz="1900" dirty="0"/>
          </a:p>
          <a:p>
            <a:endParaRPr lang="cs-CZ" sz="1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5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C7DCB-0F6A-1D19-2B95-17DFA542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1359E4-4029-4F4C-9662-F75C07B2A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Gabriela Tlapová</a:t>
            </a:r>
          </a:p>
          <a:p>
            <a:pPr marL="0" indent="0" algn="ctr">
              <a:buNone/>
            </a:pPr>
            <a:r>
              <a:rPr lang="cs-CZ" dirty="0" err="1">
                <a:hlinkClick r:id="rId2"/>
              </a:rPr>
              <a:t>tlapova.gabriela</a:t>
            </a:r>
            <a:r>
              <a:rPr lang="en-US" dirty="0">
                <a:hlinkClick r:id="rId2"/>
              </a:rPr>
              <a:t>@</a:t>
            </a:r>
            <a:r>
              <a:rPr lang="cs-CZ" dirty="0">
                <a:hlinkClick r:id="rId2"/>
              </a:rPr>
              <a:t>cmkos.cz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9E97B3-CFFE-F808-613C-2534A327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2843212"/>
            <a:ext cx="1171575" cy="11715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2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C12ACE2-5254-F5A0-841B-E1FDDEFB8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76" y="1845581"/>
            <a:ext cx="156781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9">
            <a:extLst>
              <a:ext uri="{FF2B5EF4-FFF2-40B4-BE49-F238E27FC236}">
                <a16:creationId xmlns:a16="http://schemas.microsoft.com/office/drawing/2014/main" id="{B701CC60-5AAC-0D76-BA1C-79DCD786AF9F}"/>
              </a:ext>
            </a:extLst>
          </p:cNvPr>
          <p:cNvSpPr txBox="1"/>
          <p:nvPr/>
        </p:nvSpPr>
        <p:spPr>
          <a:xfrm>
            <a:off x="3080276" y="2763708"/>
            <a:ext cx="6028272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vznikl v rámci programu Erasmus+ KA220-SCH – Partnerská spolupráce na školním vzdělávacím projektu „Rozvoj systému podpory pro začínající učitele“ (Podpora učitelů), projekt č. 2021-1-LV01-KA220-SCH-000024284.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AE469C-7B1D-5277-22A5-0A6EF3EDF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76" y="3669028"/>
            <a:ext cx="1889760" cy="396240"/>
          </a:xfrm>
          <a:prstGeom prst="rect">
            <a:avLst/>
          </a:prstGeom>
        </p:spPr>
      </p:pic>
      <p:sp>
        <p:nvSpPr>
          <p:cNvPr id="5" name="TextovéPole 12">
            <a:extLst>
              <a:ext uri="{FF2B5EF4-FFF2-40B4-BE49-F238E27FC236}">
                <a16:creationId xmlns:a16="http://schemas.microsoft.com/office/drawing/2014/main" id="{BD9FD93F-D6F1-6A42-ECD3-5AE427669320}"/>
              </a:ext>
            </a:extLst>
          </p:cNvPr>
          <p:cNvSpPr txBox="1"/>
          <p:nvPr/>
        </p:nvSpPr>
        <p:spPr>
          <a:xfrm>
            <a:off x="3080276" y="4139551"/>
            <a:ext cx="5918544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Financováno Evropskou unií. Názory vyjádřené jsou názory autora a neodráží nutně oficiální stanovisko Evropské unie či Evropské výkonné agentury pro vzdělávání a kulturu (EACEA).  Evropská unie ani EACEA za vyjádřené názory nenese odpovědnost.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8FDC24CD-27CB-55BA-8F5B-99754A3A548A}"/>
              </a:ext>
            </a:extLst>
          </p:cNvPr>
          <p:cNvSpPr/>
          <p:nvPr/>
        </p:nvSpPr>
        <p:spPr>
          <a:xfrm>
            <a:off x="1053852" y="1556792"/>
            <a:ext cx="9721080" cy="4248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studie OECD </a:t>
            </a:r>
            <a:r>
              <a:rPr lang="cs-CZ" sz="1800" i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1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Glance 2018 je ve školství jen malé procento mladých učitelů (do 30 let věku). Na druhém stupni ZŠ to je 10 % učitelů a na středních školách jen 8 %. (Jedná se o průměr v zemích OECD.) Studie dokonce potvrzuje, že pokud se stane, že mladí učitelé do profese nastoupí, mají i tak velkou tendenci po pár letech odejít.  Důvodem těchto odchodů je často právě nedostatek pomoci v prvních letech praxe.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Učitelská populace stárne a je třeba mladé učitele / kandidáty o učitelskou profesi do školství více lákat. To se může dít pomocí zlepšování platových i pracovněprávních podmínek, nebo také pomocí rozšiřování možností kariérního růstu.</a:t>
            </a:r>
          </a:p>
        </p:txBody>
      </p:sp>
    </p:spTree>
    <p:extLst>
      <p:ext uri="{BB962C8B-B14F-4D97-AF65-F5344CB8AC3E}">
        <p14:creationId xmlns:p14="http://schemas.microsoft.com/office/powerpoint/2010/main" val="29111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F81C60-4008-E98F-EFF3-3E468EF8AA3A}"/>
              </a:ext>
            </a:extLst>
          </p:cNvPr>
          <p:cNvSpPr/>
          <p:nvPr/>
        </p:nvSpPr>
        <p:spPr>
          <a:xfrm>
            <a:off x="1269876" y="1700808"/>
            <a:ext cx="9433048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republika: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Průměrný věk pedagogů v České republice je 47, 2 let.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Zhruba 72 % pedagogů je více než 40 let. (60 % z nich je starších 45 let.)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Pedagogů do 30 let je zhruba 8, 5 %.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(Údaje MŠMT z roku 2019)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2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452CA-D6E6-9C3C-BB01-B7839B32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 o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DA392-9859-0FCE-1965-31FEE89A7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Společný projekt 4 odborových svazů ČMOS PŠ (Česko), LESTU (Litva), LIZDA (Lotyško), ZNP (Polsko).</a:t>
            </a:r>
          </a:p>
          <a:p>
            <a:r>
              <a:rPr lang="cs-CZ" sz="1800" dirty="0"/>
              <a:t>Projekt má 4 fáze, které budou postupně probíhat od listopadu 2021 do ledna 2024.</a:t>
            </a:r>
          </a:p>
          <a:p>
            <a:r>
              <a:rPr lang="cs-CZ" sz="1800" dirty="0"/>
              <a:t>Více informací o </a:t>
            </a:r>
            <a:r>
              <a:rPr lang="cs-CZ" sz="1800" dirty="0">
                <a:hlinkClick r:id="rId2"/>
              </a:rPr>
              <a:t>projektu</a:t>
            </a:r>
            <a:r>
              <a:rPr lang="cs-CZ" sz="1800" dirty="0"/>
              <a:t> najdete zde.</a:t>
            </a:r>
          </a:p>
          <a:p>
            <a:r>
              <a:rPr lang="cs-CZ" dirty="0"/>
              <a:t>Cílem je: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Vyvinout rámec podpůrného systému pro mladé učitele, a to s ohledem na jejich potřeby a na názory stakeholderů.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Vytvořit informační podporu pro legislativu a implementační část politiky, pro mladé učitele a zároveň mladým učitelům poskytnout nástroje a metody pro zlepšení podpůrného systému, který by mohli využívat.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C520E-8546-C49A-F660-F178DA72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 z dotazníkovém 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E438F9-0DEE-9869-78D2-3CDCBF474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Dotazníkové šetření probíhalo od února do dubna 2022.</a:t>
            </a:r>
          </a:p>
          <a:p>
            <a:r>
              <a:rPr lang="cs-CZ" sz="1800" dirty="0"/>
              <a:t>V rámci dotazníkového šetření bylo sebráno:</a:t>
            </a:r>
          </a:p>
          <a:p>
            <a:pPr>
              <a:buFontTx/>
              <a:buChar char="-"/>
            </a:pPr>
            <a:r>
              <a:rPr lang="cs-CZ" sz="1800" dirty="0"/>
              <a:t>133 platných odpovědí od učitelů do pěti let praxe;</a:t>
            </a:r>
          </a:p>
          <a:p>
            <a:pPr>
              <a:buFontTx/>
              <a:buChar char="-"/>
            </a:pPr>
            <a:r>
              <a:rPr lang="cs-CZ" sz="1800" dirty="0"/>
              <a:t>52 odpovědí od ředitelů vzdělávacích institucí a tvůrců vzdělávacích politik (ředitelé ZŠ a SŠ, místní samospráva).</a:t>
            </a:r>
          </a:p>
          <a:p>
            <a:r>
              <a:rPr lang="cs-CZ" sz="1800" dirty="0"/>
              <a:t>Odpovědi byly z celého území ČR.</a:t>
            </a:r>
          </a:p>
          <a:p>
            <a:r>
              <a:rPr lang="cs-CZ" sz="1800" dirty="0"/>
              <a:t>Ředitelé škol a tvůrci vzdělávacích politik dostali celkem 13 otázek, ve kterých měli vyjádřit, jaké podpůrné prostředky a nástroje poskytuje začínajícím učitelům daná škola, zřizovatel, stát nebo pregraduální příprava.</a:t>
            </a:r>
          </a:p>
          <a:p>
            <a:r>
              <a:rPr lang="cs-CZ" sz="1800" dirty="0"/>
              <a:t>Začínající učitelé odpovídali na 30 otázek, ve kterých popisovali, jaký druh podpory dostali / nedostali a jaký by podle nich byl žádoucí nebo efektivní.</a:t>
            </a:r>
          </a:p>
          <a:p>
            <a:r>
              <a:rPr lang="cs-CZ" sz="1800" dirty="0"/>
              <a:t>Zprávu z první fáze projektu i výsledky dotazníkového šetření </a:t>
            </a:r>
            <a:r>
              <a:rPr lang="cs-CZ" sz="1800"/>
              <a:t>najdete </a:t>
            </a:r>
            <a:r>
              <a:rPr lang="cs-CZ" sz="1800">
                <a:hlinkClick r:id="rId2"/>
              </a:rPr>
              <a:t>zde</a:t>
            </a:r>
            <a:r>
              <a:rPr lang="cs-CZ" sz="1800"/>
              <a:t>. </a:t>
            </a: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4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C3FC7-483C-75E5-A3B5-ECC7573A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 ředitelů škol a tvůrců vzdělávacích politik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EDB5C-78D6-FD29-41FA-40CAECDEB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b="1" dirty="0"/>
              <a:t>Metodická podpora:</a:t>
            </a:r>
          </a:p>
          <a:p>
            <a:r>
              <a:rPr lang="cs-CZ" sz="1800" dirty="0"/>
              <a:t>V podstatě všichni respondenti se shodnou, že učitelé dostávají ve škole </a:t>
            </a:r>
            <a:r>
              <a:rPr lang="cs-CZ" sz="1800" b="1" dirty="0"/>
              <a:t>přiděleného mentora </a:t>
            </a:r>
            <a:r>
              <a:rPr lang="cs-CZ" sz="1800" dirty="0"/>
              <a:t>(30 silně souhlasí, 20 spíše souhlasí). Shodnou se i na tom, že učitelé potřebují </a:t>
            </a:r>
            <a:r>
              <a:rPr lang="cs-CZ" sz="1800" b="1" dirty="0"/>
              <a:t>další znalosti</a:t>
            </a:r>
            <a:r>
              <a:rPr lang="cs-CZ" sz="1800" dirty="0"/>
              <a:t>, aby mohli efektivně pracovat (29 silně souhlasí, 20 spíše souhlasí, a že začínající učitelé potřebují další </a:t>
            </a:r>
            <a:r>
              <a:rPr lang="cs-CZ" sz="1800" b="1" dirty="0"/>
              <a:t>znalosti o právech a povinnostech učitele </a:t>
            </a:r>
            <a:r>
              <a:rPr lang="cs-CZ" sz="1800" dirty="0"/>
              <a:t>(28 silně souhlasí, 21 spíše souhlasí).</a:t>
            </a:r>
          </a:p>
          <a:p>
            <a:r>
              <a:rPr lang="cs-CZ" sz="1800" dirty="0"/>
              <a:t>Objevovaly se i odpovědi, které volaly po větší potřebě po znalostech / dovednostech vedení </a:t>
            </a:r>
            <a:r>
              <a:rPr lang="cs-CZ" sz="1800" b="1" dirty="0"/>
              <a:t>komunikace mezi učiteli, žáky a rodiči </a:t>
            </a:r>
            <a:r>
              <a:rPr lang="cs-CZ" sz="1800" dirty="0"/>
              <a:t>(28 silně souhlasí, 15 spíše souhlasí), pro práci s dětmi se speciálními vzdělávacími </a:t>
            </a:r>
            <a:r>
              <a:rPr lang="cs-CZ" sz="1800" b="1" dirty="0"/>
              <a:t>potřebami</a:t>
            </a:r>
            <a:r>
              <a:rPr lang="cs-CZ" sz="1800" dirty="0"/>
              <a:t> (33 silně souhlasí, 13 spíše souhlasí) a znalosti, jak zvládat </a:t>
            </a:r>
            <a:r>
              <a:rPr lang="cs-CZ" sz="1800" b="1" dirty="0"/>
              <a:t>vedení třídy </a:t>
            </a:r>
            <a:r>
              <a:rPr lang="cs-CZ" sz="1800" dirty="0"/>
              <a:t>(32 silně souhlasí, 15 spíše souhlasí).</a:t>
            </a:r>
          </a:p>
          <a:p>
            <a:r>
              <a:rPr lang="cs-CZ" sz="1800" b="1" dirty="0"/>
              <a:t>Nejdůležitější výzvy začínajících učitelů:</a:t>
            </a:r>
          </a:p>
          <a:p>
            <a:r>
              <a:rPr lang="cs-CZ" sz="1800" dirty="0"/>
              <a:t>96, 2 % respondentů zmínilo </a:t>
            </a:r>
            <a:r>
              <a:rPr lang="cs-CZ" sz="1800" b="1" dirty="0"/>
              <a:t>nedostatek zkušeností s prací s žáky</a:t>
            </a:r>
            <a:r>
              <a:rPr lang="cs-CZ" sz="1800" dirty="0"/>
              <a:t>.</a:t>
            </a:r>
          </a:p>
          <a:p>
            <a:r>
              <a:rPr lang="cs-CZ" sz="1800" dirty="0"/>
              <a:t>69, 2 % respondentů zmínilo </a:t>
            </a:r>
            <a:r>
              <a:rPr lang="cs-CZ" sz="1800" b="1" dirty="0"/>
              <a:t>nedostatek povědomí o tom, že začínající učitelé se setkávají s  problémy.</a:t>
            </a:r>
          </a:p>
          <a:p>
            <a:r>
              <a:rPr lang="cs-CZ" sz="1800" dirty="0"/>
              <a:t>65, 4 % zmínilo, že znalosti a </a:t>
            </a:r>
            <a:r>
              <a:rPr lang="cs-CZ" sz="1800" b="1" dirty="0"/>
              <a:t>dovednosti vyučované na univerzitě nekorespondují s praxí</a:t>
            </a:r>
            <a:r>
              <a:rPr lang="cs-CZ" sz="1800" dirty="0"/>
              <a:t>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112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f odpovědí Formulářů. Název otázky: 5. Jaké jsou podle vašeho názoru nejdůležitější výzvy, kterým začínající učitelé čelí na začátku kariéry? (je možné dát více než 1 odpověď):. Počet odpovědí: 52 odpovědí.">
            <a:extLst>
              <a:ext uri="{FF2B5EF4-FFF2-40B4-BE49-F238E27FC236}">
                <a16:creationId xmlns:a16="http://schemas.microsoft.com/office/drawing/2014/main" id="{1A7C18AF-D362-C814-CA52-471A8641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2" y="836712"/>
            <a:ext cx="7747000" cy="42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CF1C303-FE24-7070-C327-AAF5B42F5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28" y="5013176"/>
            <a:ext cx="6696744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06D46-1582-2022-CF04-CF700AA8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 a komentáře ředitelů škol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F0F4D-843D-04A9-BDB5-95ABEF8F3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67, 3 % respondentů je spokojená s tím, jakou podporu poskytuje začínajícím učitelům vzdělávací instituce.</a:t>
            </a:r>
          </a:p>
          <a:p>
            <a:r>
              <a:rPr lang="cs-CZ" sz="1800" dirty="0"/>
              <a:t>Školy sice mají často propracovaný systém podpory, ale potýkají se s nedostatkem financí  a personálních kapacit, času pro vedení konzultací a mentoringu. To jsou podle nich překážky, které sami nepřekonají, ale ke kterým potřebují systémové změny.</a:t>
            </a:r>
          </a:p>
          <a:p>
            <a:r>
              <a:rPr lang="cs-CZ" sz="1800" dirty="0"/>
              <a:t>Pedagogické fakulty by měly poskytovat více praktické přípravy.</a:t>
            </a:r>
          </a:p>
          <a:p>
            <a:r>
              <a:rPr lang="cs-CZ" sz="1800" dirty="0"/>
              <a:t>Téměř všichni (50 odpovědí) se shodli na tom, že mentoring je efektivní a žádoucí forma podpory. Mentoři v současné době působí často na rámec víc povinností. Pomohla by finanční motivace nebo snížení PPČ z úvazku.</a:t>
            </a:r>
          </a:p>
          <a:p>
            <a:r>
              <a:rPr lang="cs-CZ" sz="1800" dirty="0"/>
              <a:t>Začínající učitelé by mohly mít při prvním nástupu do zaměstnání snížený úvazek PPČ.</a:t>
            </a:r>
          </a:p>
          <a:p>
            <a:r>
              <a:rPr lang="cs-CZ" sz="1800" dirty="0"/>
              <a:t>Začínající učitelé by mohli profitovat ze stáží, letních škol a speciálně nastavených pravidel pro adaptační období.</a:t>
            </a:r>
          </a:p>
        </p:txBody>
      </p:sp>
    </p:spTree>
    <p:extLst>
      <p:ext uri="{BB962C8B-B14F-4D97-AF65-F5344CB8AC3E}">
        <p14:creationId xmlns:p14="http://schemas.microsoft.com/office/powerpoint/2010/main" val="34768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F6A51-F123-5AF9-14B7-5B9E292A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 začínající učitelů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87BF43-805B-93D3-FDA0-292B5AAAE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Motivace:</a:t>
            </a:r>
          </a:p>
          <a:p>
            <a:r>
              <a:rPr lang="cs-CZ" sz="1800" dirty="0"/>
              <a:t>78, 2 % respondentů uvedlo, že měli a mají zájem o profesi. 66, 9 % je optimistických a 63, 2 % má energii pro práci. Na druhou stranu podporovaných se cítí jen 33, 8 %, pochopených je jen 17, 3 % a 47, 4 % respondentů má obavy a 42, 1 % se cítí přehlížených.</a:t>
            </a:r>
          </a:p>
          <a:p>
            <a:r>
              <a:rPr lang="cs-CZ" sz="1800" dirty="0"/>
              <a:t>Respondenti uváděli, že ke studiu na pedagogické fakultě je vedl zájem o obor, nebo touha pracovat s dětmi. Jen 0,8 % jich zmínilo prestiž učitelské profese.</a:t>
            </a:r>
          </a:p>
          <a:p>
            <a:r>
              <a:rPr lang="cs-CZ" sz="1800" dirty="0"/>
              <a:t>Konkrétní školu si respondenti vybírají spíše s ohledem na vzdálenost od svého bydliště (50, 4 %), a jen 26, 3 % je motivováno osobností ředitele nebo dobrým pracovním prostředím (18%).</a:t>
            </a:r>
          </a:p>
          <a:p>
            <a:r>
              <a:rPr lang="cs-CZ" sz="1800" dirty="0"/>
              <a:t>Respondenty práce většinou naplňuje, rozvíjí a oceňují, že není stereotypní. Práce je ovšem také náročná s ohledem na čas na přípravu, tak i po psychické stránce.</a:t>
            </a:r>
          </a:p>
          <a:p>
            <a:r>
              <a:rPr lang="cs-CZ" sz="1800" dirty="0"/>
              <a:t>Učitelé také uváděli, že se často nemohou spolehnout na pomoc a podporu starších kolegů.</a:t>
            </a:r>
          </a:p>
        </p:txBody>
      </p:sp>
    </p:spTree>
    <p:extLst>
      <p:ext uri="{BB962C8B-B14F-4D97-AF65-F5344CB8AC3E}">
        <p14:creationId xmlns:p14="http://schemas.microsoft.com/office/powerpoint/2010/main" val="25719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ematika (16:9)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62_TF02787947.potx" id="{D0989847-7158-4525-84D5-08C070932B79}" vid="{3197F297-9ED6-48D8-AD89-B22D54243D15}"/>
    </a:ext>
  </a:extLst>
</a:theme>
</file>

<file path=ppt/theme/theme2.xml><?xml version="1.0" encoding="utf-8"?>
<a:theme xmlns:a="http://schemas.openxmlformats.org/drawingml/2006/main" name="Motiv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Matematická prezentace se symbolem pí (širokoúhlá)</Template>
  <TotalTime>2602</TotalTime>
  <Words>1590</Words>
  <Application>Microsoft Office PowerPoint</Application>
  <PresentationFormat>Vlastní</PresentationFormat>
  <Paragraphs>86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Euphemia</vt:lpstr>
      <vt:lpstr>Matematika (16:9)</vt:lpstr>
      <vt:lpstr> Výsledky dotazníkového šetření v rámci první fáze projektu – Vývoj systému podpory pro začínající učitele</vt:lpstr>
      <vt:lpstr>Prezentace aplikace PowerPoint</vt:lpstr>
      <vt:lpstr>Prezentace aplikace PowerPoint</vt:lpstr>
      <vt:lpstr>Základní informace o projektu</vt:lpstr>
      <vt:lpstr>Základní informace z dotazníkovém šetření</vt:lpstr>
      <vt:lpstr>Odpovědi ředitelů škol a tvůrců vzdělávacích politik</vt:lpstr>
      <vt:lpstr>Prezentace aplikace PowerPoint</vt:lpstr>
      <vt:lpstr>Závěry a komentáře ředitelů škol </vt:lpstr>
      <vt:lpstr>Odpovědi začínající učitelů</vt:lpstr>
      <vt:lpstr>Prezentace aplikace PowerPoint</vt:lpstr>
      <vt:lpstr>Odpovědi učitelů</vt:lpstr>
      <vt:lpstr>Odpovědi učitelů</vt:lpstr>
      <vt:lpstr>Odpovědi učitelů</vt:lpstr>
      <vt:lpstr>Děkuji za pozornost!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Martin Kaplán</dc:creator>
  <cp:lastModifiedBy>Gabriela Tlapová</cp:lastModifiedBy>
  <cp:revision>203</cp:revision>
  <cp:lastPrinted>2022-11-14T14:12:26Z</cp:lastPrinted>
  <dcterms:created xsi:type="dcterms:W3CDTF">2020-12-01T07:52:51Z</dcterms:created>
  <dcterms:modified xsi:type="dcterms:W3CDTF">2024-04-03T08:27:53Z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