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0" r:id="rId7"/>
    <p:sldId id="259" r:id="rId8"/>
    <p:sldId id="261" r:id="rId9"/>
    <p:sldId id="262" r:id="rId10"/>
    <p:sldId id="264" r:id="rId11"/>
    <p:sldId id="292" r:id="rId12"/>
    <p:sldId id="267" r:id="rId13"/>
    <p:sldId id="290" r:id="rId14"/>
    <p:sldId id="270" r:id="rId15"/>
    <p:sldId id="268" r:id="rId16"/>
    <p:sldId id="269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C9510-7050-495C-AFAA-466CDCB12EEC}" v="10" dt="2021-09-03T23:52:3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8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kern="1200" cap="all" spc="150" baseline="0" dirty="0">
              <a:solidFill>
                <a:schemeClr val="bg1"/>
              </a:solidFill>
              <a:latin typeface="Univers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9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9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5" y="4965134"/>
            <a:ext cx="4333088" cy="1596004"/>
          </a:xfrm>
        </p:spPr>
        <p:txBody>
          <a:bodyPr/>
          <a:lstStyle/>
          <a:p>
            <a:r>
              <a:rPr lang="cs-CZ" dirty="0"/>
              <a:t>Kulatý stůl, Praha</a:t>
            </a:r>
            <a:br>
              <a:rPr lang="cs-CZ" dirty="0"/>
            </a:br>
            <a:r>
              <a:rPr lang="cs-CZ" dirty="0"/>
              <a:t>Verze na web</a:t>
            </a:r>
            <a:br>
              <a:rPr lang="cs-CZ" dirty="0"/>
            </a:br>
            <a:r>
              <a:rPr lang="cs-CZ" sz="8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vznikla v rámci projektu programu Erasmus+ KA220-SCH – Partnerská spolupráce na školním vzdělávacím projektu „Rozvoj systému podpory pro začínající učitele“ (Podpora učitelů), projekt č. 2021-1-LV01-KA220-SCH-000024284.</a:t>
            </a:r>
            <a:br>
              <a:rPr lang="cs-CZ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" dirty="0"/>
          </a:p>
        </p:txBody>
      </p:sp>
      <p:pic>
        <p:nvPicPr>
          <p:cNvPr id="74" name="Picture Placeholder 73" descr="A picture of three chairs against the wall">
            <a:extLst>
              <a:ext uri="{FF2B5EF4-FFF2-40B4-BE49-F238E27FC236}">
                <a16:creationId xmlns:a16="http://schemas.microsoft.com/office/drawing/2014/main" id="{70E8AD59-4DDD-4E2E-A6CA-FF1DE5BD8A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0" y="622103"/>
            <a:ext cx="9715500" cy="3720928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01553" y="5779363"/>
            <a:ext cx="3116898" cy="685430"/>
          </a:xfrm>
        </p:spPr>
        <p:txBody>
          <a:bodyPr/>
          <a:lstStyle/>
          <a:p>
            <a:r>
              <a:rPr lang="cs-CZ" dirty="0"/>
              <a:t>Mgr. David Navrátil, </a:t>
            </a:r>
            <a:r>
              <a:rPr lang="cs-CZ" dirty="0" err="1"/>
              <a:t>DiS</a:t>
            </a:r>
            <a:r>
              <a:rPr lang="cs-CZ" dirty="0"/>
              <a:t>. </a:t>
            </a:r>
            <a:r>
              <a:rPr lang="en-US" dirty="0"/>
              <a:t>​​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EEB6582-6001-4276-8F87-1470B6FA1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9663" y="5791178"/>
            <a:ext cx="2459114" cy="685429"/>
          </a:xfrm>
        </p:spPr>
        <p:txBody>
          <a:bodyPr/>
          <a:lstStyle/>
          <a:p>
            <a:r>
              <a:rPr lang="cs-CZ" dirty="0"/>
              <a:t>15.1.2024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ADD28B2-405B-B187-5C87-81B710E0D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56" y="146979"/>
            <a:ext cx="1889760" cy="3962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8D74472-957F-8AA3-43B9-DBF0DFC8A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20" y="5962686"/>
            <a:ext cx="1567815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8B530-904A-4FFB-B79F-DD0CA2B3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9" y="136525"/>
            <a:ext cx="4929126" cy="53286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dirty="0"/>
              <a:t>Na co naráží uvádějící učitel? </a:t>
            </a:r>
          </a:p>
        </p:txBody>
      </p:sp>
      <p:pic>
        <p:nvPicPr>
          <p:cNvPr id="85" name="Picture Placeholder 84" descr="Two people standing facing a crowd of people sitting">
            <a:extLst>
              <a:ext uri="{FF2B5EF4-FFF2-40B4-BE49-F238E27FC236}">
                <a16:creationId xmlns:a16="http://schemas.microsoft.com/office/drawing/2014/main" id="{CC75E66F-ADBD-4E16-81F9-B56DB21933D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1509" y="655345"/>
            <a:ext cx="5090491" cy="4489861"/>
          </a:xfrm>
        </p:spPr>
        <p:txBody>
          <a:bodyPr/>
          <a:lstStyle/>
          <a:p>
            <a:pPr lvl="0"/>
            <a:r>
              <a:rPr lang="cs-CZ" dirty="0"/>
              <a:t>Velmi často je mu slíbeno finanční ohodnocení, které někdy není takové jaké bylo dohodnuto, je navíc jednorázové, v odměnách, kam se schová vše, takže ani nepozná, že je to vlastně navíc, a „oholené“ o třetinu, protože je to součást výplaty</a:t>
            </a:r>
          </a:p>
          <a:p>
            <a:pPr lvl="0"/>
            <a:r>
              <a:rPr lang="cs-CZ" dirty="0"/>
              <a:t>Chybí mu často nadhled, sebereflexe</a:t>
            </a:r>
          </a:p>
          <a:p>
            <a:pPr lvl="0"/>
            <a:r>
              <a:rPr lang="cs-CZ" dirty="0"/>
              <a:t>Chybí mu podpora kolegů, kteří myslí, že je to přeci jen jeho úkol nebo naopak odmítá podporu kolegů, kteří by oběma rádi pomohli.  </a:t>
            </a:r>
          </a:p>
          <a:p>
            <a:pPr lvl="0"/>
            <a:r>
              <a:rPr lang="cs-CZ" dirty="0"/>
              <a:t>Sám se dostává do situací, které nezná </a:t>
            </a:r>
          </a:p>
          <a:p>
            <a:pPr lvl="0"/>
            <a:r>
              <a:rPr lang="cs-CZ" dirty="0"/>
              <a:t>Začínající kolega ho bere jako svého učitele a ne jako parťáka, často se „stydí zeptat“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DC72E-F67F-4E02-970F-4AD237BB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074B0-90B9-4962-9F78-BF78A1A3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288" y="6365688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46AAD-28B2-40D4-8555-3F7B7675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Placeholder 52" descr="A person with his hand on his chin">
            <a:extLst>
              <a:ext uri="{FF2B5EF4-FFF2-40B4-BE49-F238E27FC236}">
                <a16:creationId xmlns:a16="http://schemas.microsoft.com/office/drawing/2014/main" id="{0DA54412-8469-4051-A52D-3729F2410AD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94AB131-F9C1-48DB-AD3A-5C074FBC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 descr="Man with yellow sweater and white dress shirt thinking">
            <a:extLst>
              <a:ext uri="{FF2B5EF4-FFF2-40B4-BE49-F238E27FC236}">
                <a16:creationId xmlns:a16="http://schemas.microsoft.com/office/drawing/2014/main" id="{96447938-7FB6-4750-890E-6E4730B33E84}"/>
              </a:ext>
            </a:extLst>
          </p:cNvPr>
          <p:cNvSpPr/>
          <p:nvPr/>
        </p:nvSpPr>
        <p:spPr>
          <a:xfrm>
            <a:off x="828974" y="32659"/>
            <a:ext cx="7461956" cy="6825341"/>
          </a:xfrm>
          <a:custGeom>
            <a:avLst/>
            <a:gdLst>
              <a:gd name="connsiteX0" fmla="*/ 2144889 w 7461956"/>
              <a:gd name="connsiteY0" fmla="*/ 0 h 6897511"/>
              <a:gd name="connsiteX1" fmla="*/ 2190045 w 7461956"/>
              <a:gd name="connsiteY1" fmla="*/ 609600 h 6897511"/>
              <a:gd name="connsiteX2" fmla="*/ 2144889 w 7461956"/>
              <a:gd name="connsiteY2" fmla="*/ 654756 h 6897511"/>
              <a:gd name="connsiteX3" fmla="*/ 2088445 w 7461956"/>
              <a:gd name="connsiteY3" fmla="*/ 722489 h 6897511"/>
              <a:gd name="connsiteX4" fmla="*/ 45156 w 7461956"/>
              <a:gd name="connsiteY4" fmla="*/ 722489 h 6897511"/>
              <a:gd name="connsiteX5" fmla="*/ 45156 w 7461956"/>
              <a:gd name="connsiteY5" fmla="*/ 6073422 h 6897511"/>
              <a:gd name="connsiteX6" fmla="*/ 0 w 7461956"/>
              <a:gd name="connsiteY6" fmla="*/ 6220178 h 6897511"/>
              <a:gd name="connsiteX7" fmla="*/ 56445 w 7461956"/>
              <a:gd name="connsiteY7" fmla="*/ 6310489 h 6897511"/>
              <a:gd name="connsiteX8" fmla="*/ 22578 w 7461956"/>
              <a:gd name="connsiteY8" fmla="*/ 6897511 h 6897511"/>
              <a:gd name="connsiteX9" fmla="*/ 7439378 w 7461956"/>
              <a:gd name="connsiteY9" fmla="*/ 6897511 h 6897511"/>
              <a:gd name="connsiteX10" fmla="*/ 7461956 w 7461956"/>
              <a:gd name="connsiteY10" fmla="*/ 6445956 h 6897511"/>
              <a:gd name="connsiteX11" fmla="*/ 7461956 w 7461956"/>
              <a:gd name="connsiteY11" fmla="*/ 6276622 h 6897511"/>
              <a:gd name="connsiteX12" fmla="*/ 7394222 w 7461956"/>
              <a:gd name="connsiteY12" fmla="*/ 6005689 h 6897511"/>
              <a:gd name="connsiteX13" fmla="*/ 7394222 w 7461956"/>
              <a:gd name="connsiteY13" fmla="*/ 745067 h 6897511"/>
              <a:gd name="connsiteX14" fmla="*/ 4346222 w 7461956"/>
              <a:gd name="connsiteY14" fmla="*/ 745067 h 6897511"/>
              <a:gd name="connsiteX15" fmla="*/ 4267200 w 7461956"/>
              <a:gd name="connsiteY15" fmla="*/ 654756 h 6897511"/>
              <a:gd name="connsiteX16" fmla="*/ 4131733 w 7461956"/>
              <a:gd name="connsiteY16" fmla="*/ 496711 h 6897511"/>
              <a:gd name="connsiteX17" fmla="*/ 4131733 w 7461956"/>
              <a:gd name="connsiteY17" fmla="*/ 33867 h 6897511"/>
              <a:gd name="connsiteX18" fmla="*/ 2144889 w 7461956"/>
              <a:gd name="connsiteY18" fmla="*/ 0 h 68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61956" h="6897511">
                <a:moveTo>
                  <a:pt x="2144889" y="0"/>
                </a:moveTo>
                <a:lnTo>
                  <a:pt x="2190045" y="609600"/>
                </a:lnTo>
                <a:lnTo>
                  <a:pt x="2144889" y="654756"/>
                </a:lnTo>
                <a:lnTo>
                  <a:pt x="2088445" y="722489"/>
                </a:lnTo>
                <a:lnTo>
                  <a:pt x="45156" y="722489"/>
                </a:lnTo>
                <a:lnTo>
                  <a:pt x="45156" y="6073422"/>
                </a:lnTo>
                <a:lnTo>
                  <a:pt x="0" y="6220178"/>
                </a:lnTo>
                <a:lnTo>
                  <a:pt x="56445" y="6310489"/>
                </a:lnTo>
                <a:lnTo>
                  <a:pt x="22578" y="6897511"/>
                </a:lnTo>
                <a:lnTo>
                  <a:pt x="7439378" y="6897511"/>
                </a:lnTo>
                <a:lnTo>
                  <a:pt x="7461956" y="6445956"/>
                </a:lnTo>
                <a:lnTo>
                  <a:pt x="7461956" y="6276622"/>
                </a:lnTo>
                <a:lnTo>
                  <a:pt x="7394222" y="6005689"/>
                </a:lnTo>
                <a:lnTo>
                  <a:pt x="7394222" y="745067"/>
                </a:lnTo>
                <a:lnTo>
                  <a:pt x="4346222" y="745067"/>
                </a:lnTo>
                <a:lnTo>
                  <a:pt x="4267200" y="654756"/>
                </a:lnTo>
                <a:lnTo>
                  <a:pt x="4131733" y="496711"/>
                </a:lnTo>
                <a:lnTo>
                  <a:pt x="4131733" y="33867"/>
                </a:lnTo>
                <a:lnTo>
                  <a:pt x="2144889" y="0"/>
                </a:lnTo>
                <a:close/>
              </a:path>
            </a:pathLst>
          </a:custGeom>
          <a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4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E9ED3E-A3FD-4FE3-BD8B-BC4B8C020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03075" y="0"/>
            <a:ext cx="0" cy="29911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48999-3956-4D11-B059-3699485A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020" y="888432"/>
            <a:ext cx="3987729" cy="2311187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dirty="0"/>
              <a:t>Uvádějící učitel (popř. mentor) by měl být plně začleněn do systému.</a:t>
            </a:r>
            <a:br>
              <a:rPr lang="cs-CZ" dirty="0"/>
            </a:br>
            <a:r>
              <a:rPr lang="cs-CZ" dirty="0"/>
              <a:t>Co to znamená? </a:t>
            </a:r>
            <a:br>
              <a:rPr lang="cs-CZ" dirty="0"/>
            </a:br>
            <a:endParaRPr lang="en-US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78764" y="2743200"/>
            <a:ext cx="3475057" cy="3226368"/>
          </a:xfrm>
        </p:spPr>
        <p:txBody>
          <a:bodyPr/>
          <a:lstStyle/>
          <a:p>
            <a:r>
              <a:rPr lang="cs-CZ" dirty="0"/>
              <a:t>Fixní odměna součástí platového výměru </a:t>
            </a:r>
            <a:br>
              <a:rPr lang="cs-CZ" dirty="0"/>
            </a:br>
            <a:r>
              <a:rPr lang="cs-CZ" dirty="0"/>
              <a:t>Kurzy </a:t>
            </a:r>
            <a:r>
              <a:rPr lang="cs-CZ" dirty="0" err="1"/>
              <a:t>mentoringu</a:t>
            </a:r>
            <a:r>
              <a:rPr lang="cs-CZ" dirty="0"/>
              <a:t> (jakoukoliv formou) </a:t>
            </a:r>
            <a:br>
              <a:rPr lang="cs-CZ" dirty="0"/>
            </a:br>
            <a:r>
              <a:rPr lang="cs-CZ" dirty="0"/>
              <a:t>Vzdělávat a připravovat uvádějící učitele </a:t>
            </a:r>
            <a:br>
              <a:rPr lang="cs-CZ" dirty="0"/>
            </a:br>
            <a:r>
              <a:rPr lang="cs-CZ" dirty="0"/>
              <a:t>Dát jim materiální podporu, systém a řád</a:t>
            </a:r>
            <a:br>
              <a:rPr lang="cs-CZ" dirty="0"/>
            </a:br>
            <a:r>
              <a:rPr lang="cs-CZ" dirty="0"/>
              <a:t>Nestarat se o uvádějící učitele formou projektů, které skončí a vyústí do prázdna. </a:t>
            </a:r>
            <a:br>
              <a:rPr lang="cs-CZ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1F7A7-FCB0-4470-8152-34B616A9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3933-5920-45A7-9855-27C887FB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5C0AD-B05B-4C54-AD82-229A2A39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noProof="0" dirty="0"/>
              <a:t>Příručka</a:t>
            </a:r>
            <a:r>
              <a:rPr lang="en-US" noProof="0" dirty="0"/>
              <a:t>​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29AC97-CEEF-4F49-9BAD-DD30A7E3B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09845" y="999340"/>
            <a:ext cx="5578870" cy="1408770"/>
          </a:xfrm>
        </p:spPr>
        <p:txBody>
          <a:bodyPr anchor="ctr"/>
          <a:lstStyle/>
          <a:p>
            <a:pPr lvl="0"/>
            <a:r>
              <a:rPr lang="cs-CZ" dirty="0"/>
              <a:t>Ověřoval jsem, super reakce začínajících, uvádějících i vedení, chtějí víc, chtějí to pro všechny, i v papírové podobě. </a:t>
            </a:r>
          </a:p>
          <a:p>
            <a:pPr lvl="0"/>
            <a:r>
              <a:rPr lang="cs-CZ" dirty="0"/>
              <a:t>Více takových projektů! </a:t>
            </a:r>
          </a:p>
          <a:p>
            <a:r>
              <a:rPr lang="en-US" dirty="0"/>
              <a:t>​</a:t>
            </a:r>
          </a:p>
        </p:txBody>
      </p:sp>
      <p:pic>
        <p:nvPicPr>
          <p:cNvPr id="101" name="Picture Placeholder 100" descr="A close-up of a table with chairs">
            <a:extLst>
              <a:ext uri="{FF2B5EF4-FFF2-40B4-BE49-F238E27FC236}">
                <a16:creationId xmlns:a16="http://schemas.microsoft.com/office/drawing/2014/main" id="{5D77CEE8-2F2A-4FCD-A3D8-8648DAA430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4630"/>
            <a:ext cx="12192000" cy="4062247"/>
          </a:xfr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9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4D4E20-249C-406C-BD90-01BEC464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3157137"/>
            <a:ext cx="5350010" cy="86739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noProof="0" dirty="0"/>
              <a:t>Děkuji za pozornost </a:t>
            </a:r>
            <a:r>
              <a:rPr lang="cs-CZ" noProof="0" dirty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pic>
        <p:nvPicPr>
          <p:cNvPr id="87" name="Picture Placeholder 86" descr="A person of a person clapping">
            <a:extLst>
              <a:ext uri="{FF2B5EF4-FFF2-40B4-BE49-F238E27FC236}">
                <a16:creationId xmlns:a16="http://schemas.microsoft.com/office/drawing/2014/main" id="{5B66E087-615D-4B7F-9491-E7B61FCBE4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1898" y="2126403"/>
            <a:ext cx="5350010" cy="1030734"/>
          </a:xfrm>
        </p:spPr>
        <p:txBody>
          <a:bodyPr/>
          <a:lstStyle/>
          <a:p>
            <a:r>
              <a:rPr lang="cs-CZ" dirty="0"/>
              <a:t>Je to prostě o lidech a musí se to potkat. Pak to bude fungovat. </a:t>
            </a:r>
          </a:p>
          <a:p>
            <a:r>
              <a:rPr lang="en-US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3EE37-CF09-4F5B-9420-2F83F2DE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B2AE-A34B-483D-9A3B-6FF8FDB8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69419-8F34-4DA7-AE42-35392839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F7AECED7-83B5-FC0E-D309-818AF8E085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54E39E-B54A-5509-53BE-D7C9255B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23A85F-F6A6-9623-5984-144EF219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B8648A-30D1-7D83-C373-BE14DBBD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DCE878A-1D91-E728-157F-CD34A94A8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sz="900" kern="1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9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vznikla v </a:t>
            </a:r>
            <a:r>
              <a:rPr lang="cs-CZ" sz="900" kern="1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rámci projektu programu </a:t>
            </a:r>
            <a:r>
              <a:rPr lang="cs-CZ" sz="9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KA220-SCH – Partnerská spolupráce na školním vzdělávacím projektu „Rozvoj systému podpory pro začínající učitele“ (Podpora učitelů), projekt č. 2021-1-LV01-KA220-SCH-0</a:t>
            </a:r>
            <a:endParaRPr lang="cs-CZ" sz="900" kern="100" dirty="0">
              <a:solidFill>
                <a:srgbClr val="40404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40404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40404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40404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900" kern="100" dirty="0">
              <a:solidFill>
                <a:srgbClr val="40404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900" kern="1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Financováno Evropskou unií. Názory vyjádřené jsou názory autora a neodráží nutně oficiální stanovisko Evropské unie či Evropské výkonné agentury pro vzdělávání a kulturu (EACEA).  Evropská unie ani EACEA za vyjádřené názory nenese odpovědnost.</a:t>
            </a:r>
            <a:endParaRPr lang="cs-CZ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0BF65E6-D480-3549-FACB-11EF09B3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9CFDE12-31FA-40EC-B0B3-90EA70123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70557"/>
            <a:ext cx="1567815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8BC0072-17ED-826F-1695-163AB6FCA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40" y="4462142"/>
            <a:ext cx="188976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C0FA35-FBFE-4B23-B0D5-ECBC4C905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360" y="0"/>
            <a:ext cx="0" cy="17133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B2324E-969D-4802-8BB3-E6EC3E22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60" y="919013"/>
            <a:ext cx="9678554" cy="4956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dirty="0"/>
              <a:t>Postavení začínajících učitelů z pohledu uvádějících učitelů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9909120-B013-4872-BAFC-11D63AAABD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89360" y="1994225"/>
            <a:ext cx="4186558" cy="3532188"/>
          </a:xfrm>
        </p:spPr>
        <p:txBody>
          <a:bodyPr/>
          <a:lstStyle/>
          <a:p>
            <a:r>
              <a:rPr lang="cs-CZ" dirty="0"/>
              <a:t>Hlediska: </a:t>
            </a:r>
          </a:p>
          <a:p>
            <a:pPr marL="285750" indent="-285750">
              <a:buFontTx/>
              <a:buChar char="-"/>
            </a:pPr>
            <a:r>
              <a:rPr lang="cs-CZ" dirty="0"/>
              <a:t>Osobní hledisko</a:t>
            </a:r>
          </a:p>
          <a:p>
            <a:pPr marL="285750" indent="-285750">
              <a:buFontTx/>
              <a:buChar char="-"/>
            </a:pPr>
            <a:r>
              <a:rPr lang="cs-CZ" dirty="0"/>
              <a:t>Osobnostní hledisko</a:t>
            </a:r>
          </a:p>
          <a:p>
            <a:pPr marL="285750" indent="-285750">
              <a:buFontTx/>
              <a:buChar char="-"/>
            </a:pPr>
            <a:r>
              <a:rPr lang="cs-CZ" dirty="0"/>
              <a:t>Čeho chceme dosáhnout? </a:t>
            </a:r>
          </a:p>
          <a:p>
            <a:pPr marL="285750" indent="-285750">
              <a:buFontTx/>
              <a:buChar char="-"/>
            </a:pPr>
            <a:r>
              <a:rPr lang="cs-CZ" dirty="0"/>
              <a:t>Jaký má být uvádějící učitel? </a:t>
            </a:r>
          </a:p>
          <a:p>
            <a:pPr marL="285750" indent="-285750">
              <a:buFontTx/>
              <a:buChar char="-"/>
            </a:pPr>
            <a:r>
              <a:rPr lang="cs-CZ" dirty="0"/>
              <a:t>S čím se uvádějící učitel střetává? </a:t>
            </a:r>
          </a:p>
          <a:p>
            <a:pPr marL="285750" indent="-285750">
              <a:buFontTx/>
              <a:buChar char="-"/>
            </a:pPr>
            <a:r>
              <a:rPr lang="cs-CZ" dirty="0"/>
              <a:t>Jak z toho ven?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F794E-8D8D-4E1B-9A9D-F5A6A9E3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5921-BFDC-41F2-85DA-24C802F2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65B6-F02E-4FF8-AEBC-BEFA35E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Placeholder 84" descr="A person smiling for the camera">
            <a:extLst>
              <a:ext uri="{FF2B5EF4-FFF2-40B4-BE49-F238E27FC236}">
                <a16:creationId xmlns:a16="http://schemas.microsoft.com/office/drawing/2014/main" id="{C490DB81-3218-4662-ACD7-93D3B496BA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510" y="0"/>
            <a:ext cx="7609489" cy="6858000"/>
          </a:xfrm>
        </p:spPr>
      </p:pic>
      <p:sp>
        <p:nvSpPr>
          <p:cNvPr id="55" name="Freeform: Shape 54" descr="Woman with short hair and wearing black glasses and dark blue shirt">
            <a:extLst>
              <a:ext uri="{FF2B5EF4-FFF2-40B4-BE49-F238E27FC236}">
                <a16:creationId xmlns:a16="http://schemas.microsoft.com/office/drawing/2014/main" id="{3811E9AA-1AAF-41A0-9113-5DBE1CEC62F6}"/>
              </a:ext>
            </a:extLst>
          </p:cNvPr>
          <p:cNvSpPr/>
          <p:nvPr/>
        </p:nvSpPr>
        <p:spPr>
          <a:xfrm>
            <a:off x="5295019" y="0"/>
            <a:ext cx="6411428" cy="6858000"/>
          </a:xfrm>
          <a:custGeom>
            <a:avLst/>
            <a:gdLst>
              <a:gd name="connsiteX0" fmla="*/ 1265274 w 6645349"/>
              <a:gd name="connsiteY0" fmla="*/ 0 h 6868633"/>
              <a:gd name="connsiteX1" fmla="*/ 1307804 w 6645349"/>
              <a:gd name="connsiteY1" fmla="*/ 1701210 h 6868633"/>
              <a:gd name="connsiteX2" fmla="*/ 1360967 w 6645349"/>
              <a:gd name="connsiteY2" fmla="*/ 1743740 h 6868633"/>
              <a:gd name="connsiteX3" fmla="*/ 1424762 w 6645349"/>
              <a:gd name="connsiteY3" fmla="*/ 1839433 h 6868633"/>
              <a:gd name="connsiteX4" fmla="*/ 0 w 6645349"/>
              <a:gd name="connsiteY4" fmla="*/ 1839433 h 6868633"/>
              <a:gd name="connsiteX5" fmla="*/ 0 w 6645349"/>
              <a:gd name="connsiteY5" fmla="*/ 6868633 h 6868633"/>
              <a:gd name="connsiteX6" fmla="*/ 6645349 w 6645349"/>
              <a:gd name="connsiteY6" fmla="*/ 6868633 h 6868633"/>
              <a:gd name="connsiteX7" fmla="*/ 6645349 w 6645349"/>
              <a:gd name="connsiteY7" fmla="*/ 1796903 h 6868633"/>
              <a:gd name="connsiteX8" fmla="*/ 5039832 w 6645349"/>
              <a:gd name="connsiteY8" fmla="*/ 1743740 h 6868633"/>
              <a:gd name="connsiteX9" fmla="*/ 4901609 w 6645349"/>
              <a:gd name="connsiteY9" fmla="*/ 1456661 h 6868633"/>
              <a:gd name="connsiteX10" fmla="*/ 4901609 w 6645349"/>
              <a:gd name="connsiteY10" fmla="*/ 10633 h 6868633"/>
              <a:gd name="connsiteX11" fmla="*/ 1265274 w 6645349"/>
              <a:gd name="connsiteY11" fmla="*/ 0 h 6868633"/>
              <a:gd name="connsiteX0" fmla="*/ 1265274 w 6645349"/>
              <a:gd name="connsiteY0" fmla="*/ 0 h 6868633"/>
              <a:gd name="connsiteX1" fmla="*/ 1294947 w 6645349"/>
              <a:gd name="connsiteY1" fmla="*/ 1364896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91552 w 6645349"/>
              <a:gd name="connsiteY1" fmla="*/ 1458244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81108 w 6645349"/>
              <a:gd name="connsiteY1" fmla="*/ 1458244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81108 w 6645349"/>
              <a:gd name="connsiteY1" fmla="*/ 1458244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81108 w 6645349"/>
              <a:gd name="connsiteY1" fmla="*/ 1458244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  <a:gd name="connsiteX0" fmla="*/ 1265274 w 6645349"/>
              <a:gd name="connsiteY0" fmla="*/ 0 h 6868633"/>
              <a:gd name="connsiteX1" fmla="*/ 1378497 w 6645349"/>
              <a:gd name="connsiteY1" fmla="*/ 1470859 h 6868633"/>
              <a:gd name="connsiteX2" fmla="*/ 1307804 w 6645349"/>
              <a:gd name="connsiteY2" fmla="*/ 1701210 h 6868633"/>
              <a:gd name="connsiteX3" fmla="*/ 1360967 w 6645349"/>
              <a:gd name="connsiteY3" fmla="*/ 1743740 h 6868633"/>
              <a:gd name="connsiteX4" fmla="*/ 1424762 w 6645349"/>
              <a:gd name="connsiteY4" fmla="*/ 1839433 h 6868633"/>
              <a:gd name="connsiteX5" fmla="*/ 0 w 6645349"/>
              <a:gd name="connsiteY5" fmla="*/ 1839433 h 6868633"/>
              <a:gd name="connsiteX6" fmla="*/ 0 w 6645349"/>
              <a:gd name="connsiteY6" fmla="*/ 6868633 h 6868633"/>
              <a:gd name="connsiteX7" fmla="*/ 6645349 w 6645349"/>
              <a:gd name="connsiteY7" fmla="*/ 6868633 h 6868633"/>
              <a:gd name="connsiteX8" fmla="*/ 6645349 w 6645349"/>
              <a:gd name="connsiteY8" fmla="*/ 1796903 h 6868633"/>
              <a:gd name="connsiteX9" fmla="*/ 5039832 w 6645349"/>
              <a:gd name="connsiteY9" fmla="*/ 1743740 h 6868633"/>
              <a:gd name="connsiteX10" fmla="*/ 4901609 w 6645349"/>
              <a:gd name="connsiteY10" fmla="*/ 1456661 h 6868633"/>
              <a:gd name="connsiteX11" fmla="*/ 4901609 w 6645349"/>
              <a:gd name="connsiteY11" fmla="*/ 10633 h 6868633"/>
              <a:gd name="connsiteX12" fmla="*/ 1265274 w 6645349"/>
              <a:gd name="connsiteY12" fmla="*/ 0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45349" h="6868633">
                <a:moveTo>
                  <a:pt x="1265274" y="0"/>
                </a:moveTo>
                <a:lnTo>
                  <a:pt x="1378497" y="1470859"/>
                </a:lnTo>
                <a:cubicBezTo>
                  <a:pt x="1330564" y="1572031"/>
                  <a:pt x="1332239" y="1620221"/>
                  <a:pt x="1307804" y="1701210"/>
                </a:cubicBezTo>
                <a:lnTo>
                  <a:pt x="1360967" y="1743740"/>
                </a:lnTo>
                <a:lnTo>
                  <a:pt x="1424762" y="1839433"/>
                </a:lnTo>
                <a:lnTo>
                  <a:pt x="0" y="1839433"/>
                </a:lnTo>
                <a:lnTo>
                  <a:pt x="0" y="6868633"/>
                </a:lnTo>
                <a:lnTo>
                  <a:pt x="6645349" y="6868633"/>
                </a:lnTo>
                <a:lnTo>
                  <a:pt x="6645349" y="1796903"/>
                </a:lnTo>
                <a:lnTo>
                  <a:pt x="5039832" y="1743740"/>
                </a:lnTo>
                <a:lnTo>
                  <a:pt x="4901609" y="1456661"/>
                </a:lnTo>
                <a:lnTo>
                  <a:pt x="4901609" y="10633"/>
                </a:lnTo>
                <a:lnTo>
                  <a:pt x="1265274" y="0"/>
                </a:lnTo>
                <a:close/>
              </a:path>
            </a:pathLst>
          </a:custGeom>
          <a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53443"/>
            <a:ext cx="4607268" cy="1207804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noProof="0" dirty="0"/>
              <a:t>Jaký se tedy snažím jako uvádějící učitel být? </a:t>
            </a:r>
            <a:br>
              <a:rPr lang="cs-CZ" noProof="0" dirty="0"/>
            </a:br>
            <a:r>
              <a:rPr lang="cs-CZ" noProof="0" dirty="0"/>
              <a:t>Co chci udělat? </a:t>
            </a:r>
            <a:endParaRPr lang="en-US" noProof="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1" y="1601460"/>
            <a:ext cx="4607269" cy="3789406"/>
          </a:xfrm>
        </p:spPr>
        <p:txBody>
          <a:bodyPr/>
          <a:lstStyle/>
          <a:p>
            <a:pPr lvl="0"/>
            <a:r>
              <a:rPr lang="cs-CZ" dirty="0"/>
              <a:t>Být k novému kolegovi přátelský  </a:t>
            </a:r>
          </a:p>
          <a:p>
            <a:pPr lvl="0"/>
            <a:r>
              <a:rPr lang="cs-CZ" dirty="0"/>
              <a:t>Nebát se říct, že si se začínajícím učitelem nesedím</a:t>
            </a:r>
          </a:p>
          <a:p>
            <a:pPr lvl="0"/>
            <a:r>
              <a:rPr lang="cs-CZ" dirty="0"/>
              <a:t>Být mu parťák, ale získat si respekt</a:t>
            </a:r>
          </a:p>
          <a:p>
            <a:pPr lvl="0"/>
            <a:r>
              <a:rPr lang="cs-CZ" dirty="0"/>
              <a:t>Naučit ho poslouchat a diskutovat, ne jen přejímat</a:t>
            </a:r>
          </a:p>
          <a:p>
            <a:pPr lvl="0"/>
            <a:r>
              <a:rPr lang="cs-CZ" dirty="0"/>
              <a:t>Naučit se spolu mluvit, najít si společnou řeč</a:t>
            </a:r>
          </a:p>
          <a:p>
            <a:pPr lvl="0"/>
            <a:r>
              <a:rPr lang="cs-CZ" dirty="0"/>
              <a:t>Najít si čas si popovídat</a:t>
            </a:r>
          </a:p>
          <a:p>
            <a:pPr lvl="0"/>
            <a:r>
              <a:rPr lang="cs-CZ" dirty="0"/>
              <a:t>Umět přiznat chybu </a:t>
            </a:r>
          </a:p>
          <a:p>
            <a:pPr lvl="0"/>
            <a:r>
              <a:rPr lang="cs-CZ" dirty="0"/>
              <a:t>Umět si říct o radu a názor i novému kolegovi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2B1988-DF3B-414E-BEB4-BDE3F33E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462"/>
            <a:ext cx="3545541" cy="65788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dirty="0"/>
              <a:t>Jaké si stanovuji cíle? </a:t>
            </a:r>
            <a:endParaRPr lang="en-US" noProof="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27F41A1-E0EA-41B4-89AC-89D0C6C9DF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21918" y="813462"/>
            <a:ext cx="5293260" cy="1584056"/>
          </a:xfrm>
        </p:spPr>
        <p:txBody>
          <a:bodyPr anchor="ctr"/>
          <a:lstStyle/>
          <a:p>
            <a:pPr lvl="0"/>
            <a:r>
              <a:rPr lang="cs-CZ"/>
              <a:t>Najít </a:t>
            </a:r>
            <a:r>
              <a:rPr lang="cs-CZ" dirty="0"/>
              <a:t>a využít jakýkoliv potenciál </a:t>
            </a:r>
          </a:p>
          <a:p>
            <a:pPr lvl="0"/>
            <a:r>
              <a:rPr lang="cs-CZ" dirty="0"/>
              <a:t>Udělat z něj učitele, který si bude umět kdykoliv poradit a bude umět přemýšlet a dobře se rozhodovat, a který bude tím, kvůli komu děti rády chodí do školy</a:t>
            </a:r>
          </a:p>
          <a:p>
            <a:r>
              <a:rPr lang="en-US" dirty="0"/>
              <a:t>​</a:t>
            </a:r>
          </a:p>
        </p:txBody>
      </p:sp>
      <p:pic>
        <p:nvPicPr>
          <p:cNvPr id="150" name="Picture Placeholder 149" descr="Two people talking in front of a window and a laptop">
            <a:extLst>
              <a:ext uri="{FF2B5EF4-FFF2-40B4-BE49-F238E27FC236}">
                <a16:creationId xmlns:a16="http://schemas.microsoft.com/office/drawing/2014/main" id="{FB8FDEA3-5342-4AA3-BD01-617F25717C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95752"/>
            <a:ext cx="12192000" cy="406224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85E29-C32E-49F4-9417-C2C1934B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CFDDC-0123-4F38-A130-41DA1479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268C4-FA36-44D9-B49A-C2B5181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266357-58CA-479D-8E3B-7CBCA970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Placeholder 94" descr="Two people standing facing a crowd of people sitting">
            <a:extLst>
              <a:ext uri="{FF2B5EF4-FFF2-40B4-BE49-F238E27FC236}">
                <a16:creationId xmlns:a16="http://schemas.microsoft.com/office/drawing/2014/main" id="{3FF8EFA2-0949-401A-811D-D6897A5093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8" name="Rectangle 7" descr="Two people standing facing a crowd of people sitting">
            <a:extLst>
              <a:ext uri="{FF2B5EF4-FFF2-40B4-BE49-F238E27FC236}">
                <a16:creationId xmlns:a16="http://schemas.microsoft.com/office/drawing/2014/main" id="{594535C4-A78A-4A5A-9C2E-74F1F35654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495366-EE59-449D-B7FC-B98DC2FE6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8095" y="1599320"/>
            <a:ext cx="9771529" cy="4344732"/>
          </a:xfrm>
        </p:spPr>
        <p:txBody>
          <a:bodyPr/>
          <a:lstStyle/>
          <a:p>
            <a:pPr lvl="0"/>
            <a:r>
              <a:rPr lang="cs-CZ" dirty="0"/>
              <a:t>Generační odstup</a:t>
            </a:r>
          </a:p>
          <a:p>
            <a:pPr lvl="0"/>
            <a:r>
              <a:rPr lang="cs-CZ" dirty="0"/>
              <a:t>Navodit přátelskou atmosféru, když spolu mluvíme</a:t>
            </a:r>
          </a:p>
          <a:p>
            <a:pPr lvl="0"/>
            <a:r>
              <a:rPr lang="cs-CZ" dirty="0"/>
              <a:t>Nejsme kamarádi se vsemi, nemusí nám tedy sednout ani nový začínající kolega. Jak se přes to přenést? </a:t>
            </a:r>
          </a:p>
          <a:p>
            <a:pPr lvl="0"/>
            <a:r>
              <a:rPr lang="cs-CZ" dirty="0"/>
              <a:t>Náklonnost a shovívavost</a:t>
            </a:r>
          </a:p>
          <a:p>
            <a:pPr lvl="0"/>
            <a:r>
              <a:rPr lang="cs-CZ" dirty="0"/>
              <a:t>Trpělivost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33799A4-8798-4781-8D28-35CC07B11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9180" y="3069456"/>
            <a:ext cx="438150" cy="2476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4C50844-6236-4709-89E7-EDEB32935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29759" y="3219972"/>
            <a:ext cx="69604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BA509-DAAD-4388-BA81-0E36F410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A85B3-E03B-45D8-B73E-4D8A1C3D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A4C6-E394-4175-B209-3CE54B72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65A52AD-5B1D-4EBC-A3E0-66406C4C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59" y="567885"/>
            <a:ext cx="4881563" cy="463550"/>
          </a:xfrm>
        </p:spPr>
        <p:txBody>
          <a:bodyPr/>
          <a:lstStyle/>
          <a:p>
            <a:r>
              <a:rPr lang="cs-CZ" dirty="0"/>
              <a:t>S čím se často potýkám?</a:t>
            </a:r>
          </a:p>
        </p:txBody>
      </p:sp>
    </p:spTree>
    <p:extLst>
      <p:ext uri="{BB962C8B-B14F-4D97-AF65-F5344CB8AC3E}">
        <p14:creationId xmlns:p14="http://schemas.microsoft.com/office/powerpoint/2010/main" val="167019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Hypothesis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A3B8B57-53E4-4533-98FE-DA8FC4A568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641" y="1193612"/>
            <a:ext cx="3513083" cy="1400506"/>
          </a:xfrm>
        </p:spPr>
        <p:txBody>
          <a:bodyPr/>
          <a:lstStyle/>
          <a:p>
            <a:r>
              <a:rPr lang="cs-CZ" dirty="0"/>
              <a:t>Opora institutu uvádějícího učitele 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B9E9DD8A-3636-40F3-B90A-638534A1C5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47641" y="4120055"/>
            <a:ext cx="3513083" cy="1185839"/>
          </a:xfrm>
        </p:spPr>
        <p:txBody>
          <a:bodyPr/>
          <a:lstStyle/>
          <a:p>
            <a:r>
              <a:rPr lang="cs-CZ" dirty="0"/>
              <a:t>Spoléhání se na „Oni to ti starší a zkušení nějak zvládnou, vždyť jsou zkušení“ </a:t>
            </a:r>
            <a:r>
              <a:rPr lang="en-US" dirty="0"/>
              <a:t>​</a:t>
            </a:r>
          </a:p>
          <a:p>
            <a:r>
              <a:rPr lang="en-US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DECE2-F5B0-4F58-B516-6473B15D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D41EE-C782-4F2D-90DF-C2FD4A0B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4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CB163A-DD49-4E4B-9289-C8ABBE6C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230" y="404604"/>
            <a:ext cx="5257799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noProof="0" dirty="0"/>
              <a:t>Jak přichází začínající do školy? </a:t>
            </a:r>
            <a:br>
              <a:rPr lang="cs-CZ" noProof="0" dirty="0"/>
            </a:br>
            <a:r>
              <a:rPr lang="cs-CZ" noProof="0" dirty="0"/>
              <a:t>Co by měli mát za sebou? </a:t>
            </a:r>
            <a:endParaRPr lang="en-US" noProof="0" dirty="0"/>
          </a:p>
        </p:txBody>
      </p:sp>
      <p:pic>
        <p:nvPicPr>
          <p:cNvPr id="173" name="Picture Placeholder 172" descr="A group of people raising their hands">
            <a:extLst>
              <a:ext uri="{FF2B5EF4-FFF2-40B4-BE49-F238E27FC236}">
                <a16:creationId xmlns:a16="http://schemas.microsoft.com/office/drawing/2014/main" id="{971515B1-92BF-428B-805A-F5D553228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FB43F08-6A5D-4853-9EB0-FBB34B4D9C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1900" y="2303929"/>
            <a:ext cx="5257799" cy="2420471"/>
          </a:xfrm>
        </p:spPr>
        <p:txBody>
          <a:bodyPr/>
          <a:lstStyle/>
          <a:p>
            <a:pPr lvl="0"/>
            <a:r>
              <a:rPr lang="cs-CZ" dirty="0"/>
              <a:t>Kroužky</a:t>
            </a:r>
          </a:p>
          <a:p>
            <a:pPr lvl="0"/>
            <a:r>
              <a:rPr lang="cs-CZ" dirty="0"/>
              <a:t>Mimoškolní činnost</a:t>
            </a:r>
          </a:p>
          <a:p>
            <a:pPr lvl="0"/>
            <a:r>
              <a:rPr lang="cs-CZ" dirty="0"/>
              <a:t>Aby jejich setkání se žáky nebylo první kontakt po mnoha letech</a:t>
            </a:r>
          </a:p>
          <a:p>
            <a:pPr lvl="0"/>
            <a:r>
              <a:rPr lang="cs-CZ" dirty="0"/>
              <a:t>zaměřují se příliš na odborné hledisko, málo praxe, málo didaktiky, málo zkušeností s kroužky a volnočasovými aktivitami 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19EF3-D2C1-45EC-8BA2-EEA19200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01FCE-B074-45EF-A6F9-9CD2F11C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9C981-FFE0-4DE7-BCE3-2AFFA0D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CB163A-DD49-4E4B-9289-C8ABBE6C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230" y="404604"/>
            <a:ext cx="5257799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noProof="0" dirty="0"/>
              <a:t>Podpora vedení školy</a:t>
            </a:r>
            <a:endParaRPr lang="en-US" noProof="0" dirty="0"/>
          </a:p>
        </p:txBody>
      </p:sp>
      <p:pic>
        <p:nvPicPr>
          <p:cNvPr id="173" name="Picture Placeholder 172" descr="A group of people raising their hands">
            <a:extLst>
              <a:ext uri="{FF2B5EF4-FFF2-40B4-BE49-F238E27FC236}">
                <a16:creationId xmlns:a16="http://schemas.microsoft.com/office/drawing/2014/main" id="{971515B1-92BF-428B-805A-F5D553228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FB43F08-6A5D-4853-9EB0-FBB34B4D9C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1900" y="2303929"/>
            <a:ext cx="5257799" cy="1891553"/>
          </a:xfrm>
        </p:spPr>
        <p:txBody>
          <a:bodyPr/>
          <a:lstStyle/>
          <a:p>
            <a:r>
              <a:rPr lang="cs-CZ" dirty="0"/>
              <a:t>Vedení </a:t>
            </a:r>
          </a:p>
          <a:p>
            <a:pPr lvl="0"/>
            <a:r>
              <a:rPr lang="cs-CZ" dirty="0"/>
              <a:t>Zná osobnosti učitelů, musí přiřadit vhodné osobnosti k sobě, nebát se výměny a připravit na tuto možnost uvádějícího učitele předem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19EF3-D2C1-45EC-8BA2-EEA19200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01FCE-B074-45EF-A6F9-9CD2F11C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9C981-FFE0-4DE7-BCE3-2AFFA0D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8B530-904A-4FFB-B79F-DD0CA2B3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9" y="67562"/>
            <a:ext cx="4956020" cy="53286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dirty="0"/>
              <a:t>Na co naráží uvádějící učitel? </a:t>
            </a:r>
          </a:p>
        </p:txBody>
      </p:sp>
      <p:pic>
        <p:nvPicPr>
          <p:cNvPr id="85" name="Picture Placeholder 84" descr="Two people standing facing a crowd of people sitting">
            <a:extLst>
              <a:ext uri="{FF2B5EF4-FFF2-40B4-BE49-F238E27FC236}">
                <a16:creationId xmlns:a16="http://schemas.microsoft.com/office/drawing/2014/main" id="{CC75E66F-ADBD-4E16-81F9-B56DB21933D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01508" y="699247"/>
            <a:ext cx="5090492" cy="6158753"/>
          </a:xfrm>
        </p:spPr>
        <p:txBody>
          <a:bodyPr/>
          <a:lstStyle/>
          <a:p>
            <a:pPr lvl="0"/>
            <a:r>
              <a:rPr lang="cs-CZ" dirty="0"/>
              <a:t>Nemá sepsaný přehled toho, co vlastně má předat. Je zkušený, ví co má dělat, když se dostane do určité situace, tak má jasno v tom, co udělat. Chybí mu systém a systematičnost</a:t>
            </a:r>
          </a:p>
          <a:p>
            <a:pPr lvl="0"/>
            <a:r>
              <a:rPr lang="cs-CZ" dirty="0"/>
              <a:t>Chybí mu návod na to, co má vlastně dělat, co vše je potřeba předat, říct, udělat. </a:t>
            </a:r>
          </a:p>
          <a:p>
            <a:pPr lvl="0"/>
            <a:r>
              <a:rPr lang="cs-CZ" dirty="0"/>
              <a:t>Bere činnost školy jako samozřejmost, spousta informací je mu jasných a nepředpokládá, že je musí sdělit, protože „to je přece jasné a samozřejmé“ </a:t>
            </a:r>
          </a:p>
          <a:p>
            <a:pPr lvl="0"/>
            <a:r>
              <a:rPr lang="cs-CZ" dirty="0"/>
              <a:t>Má sám hodně práce, bývá velmi vytížený. Ve škole je třídním učitelem, má ještě další funkce a povinnosti, často rodinu a vlastní děti, často další práci. Snaží se udržovat samostudiem, popř. jinou formou vzdělávání. A k tomu dostane na starost jednoho z výše uvedených typů začínajících učitelů, na kterého potřebuje další čas a cítí za něj odpovědnost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DC72E-F67F-4E02-970F-4AD237BB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074B0-90B9-4962-9F78-BF78A1A3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324" y="6356724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46AAD-28B2-40D4-8555-3F7B7675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111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C4194EDF-6DD5-4870-8DAD-3FB4572B192D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8BBA40F7-EAAA-4895-BCBA-B630FB9352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E85FA-9787-4E21-8ECA-273F76C05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D30B0D-BC3E-46B4-AB0B-7D3A143E29E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TM78544816</Template>
  <TotalTime>0</TotalTime>
  <Words>856</Words>
  <Application>Microsoft Office PowerPoint</Application>
  <PresentationFormat>Širokoúhlá obrazovka</PresentationFormat>
  <Paragraphs>116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Univers Light</vt:lpstr>
      <vt:lpstr>Univers LT Std 45 Light</vt:lpstr>
      <vt:lpstr>Wingdings</vt:lpstr>
      <vt:lpstr>Custom</vt:lpstr>
      <vt:lpstr>Kulatý stůl, Praha Verze na web Prezentace vznikla v rámci projektu programu Erasmus+ KA220-SCH – Partnerská spolupráce na školním vzdělávacím projektu „Rozvoj systému podpory pro začínající učitele“ (Podpora učitelů), projekt č. 2021-1-LV01-KA220-SCH-000024284. </vt:lpstr>
      <vt:lpstr>Postavení začínajících učitelů z pohledu uvádějících učitelů</vt:lpstr>
      <vt:lpstr>Jaký se tedy snažím jako uvádějící učitel být?  Co chci udělat? </vt:lpstr>
      <vt:lpstr>Jaké si stanovuji cíle? </vt:lpstr>
      <vt:lpstr>S čím se často potýkám?</vt:lpstr>
      <vt:lpstr>Hypothesis</vt:lpstr>
      <vt:lpstr>Jak přichází začínající do školy?  Co by měli mát za sebou? </vt:lpstr>
      <vt:lpstr>Podpora vedení školy</vt:lpstr>
      <vt:lpstr>Na co naráží uvádějící učitel? </vt:lpstr>
      <vt:lpstr>Na co naráží uvádějící učitel? </vt:lpstr>
      <vt:lpstr>Uvádějící učitel (popř. mentor) by měl být plně začleněn do systému. Co to znamená?  </vt:lpstr>
      <vt:lpstr>Příručka​</vt:lpstr>
      <vt:lpstr>Děkuji za pozornost 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2021-08-12T03:43:28Z</dcterms:created>
  <dcterms:modified xsi:type="dcterms:W3CDTF">2024-04-03T11:33:04Z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