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F5277-55D2-A810-74E6-FDCFE5816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Doporučení pro zlepšení postavení začínající učitelů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0D8597-12DD-2F3A-E199-3CBF5CA3A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Martin Kaplán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30DDE0-467F-509B-9C4B-F836F9263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47" y="496917"/>
            <a:ext cx="1889760" cy="39624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6AC6462-E152-4BD2-8F6A-39E7A0D97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19" y="219479"/>
            <a:ext cx="1567815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7FD5E75-1E67-3710-0AE5-58FC561241E9}"/>
              </a:ext>
            </a:extLst>
          </p:cNvPr>
          <p:cNvSpPr txBox="1"/>
          <p:nvPr/>
        </p:nvSpPr>
        <p:spPr>
          <a:xfrm>
            <a:off x="812800" y="5809673"/>
            <a:ext cx="8109527" cy="675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Prezentace vznikla v rámci projektu programu Erasmus+ KA220-SCH – Partnerská spolupráce na školním vzdělávacím projektu „Rozvoj systému podpory pro začínající učitele“ (Podpora učitelů), projekt č. 2021-1-LV01-KA220-SCH-000024284.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1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F877E79-6604-F8DD-7B9A-A289528556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74" y="1891261"/>
            <a:ext cx="1567815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B353E57-EB9A-9376-CE69-9C818962EADB}"/>
              </a:ext>
            </a:extLst>
          </p:cNvPr>
          <p:cNvSpPr txBox="1"/>
          <p:nvPr/>
        </p:nvSpPr>
        <p:spPr>
          <a:xfrm>
            <a:off x="775855" y="2799886"/>
            <a:ext cx="8375072" cy="675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Prezentace vznikla v rámci projektu programu Erasmus+ KA220-SCH – Partnerská spolupráce na školním vzdělávacím projektu „Rozvoj systému podpory pro začínající učitele“ (Podpora učitelů), projekt č. 2021-1-LV01-KA220-SCH-000024284.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77D993-BF28-D42E-407E-1B9D5FC2C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55" y="4339243"/>
            <a:ext cx="1889760" cy="39624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04BE84D-9004-4D70-7868-8CD1D885AF7B}"/>
              </a:ext>
            </a:extLst>
          </p:cNvPr>
          <p:cNvSpPr txBox="1"/>
          <p:nvPr/>
        </p:nvSpPr>
        <p:spPr>
          <a:xfrm>
            <a:off x="535709" y="4881034"/>
            <a:ext cx="9624291" cy="477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Financováno Evropskou unií. Názory vyjádřené jsou názory autora a neodráží nutně oficiální stanovisko Evropské unie či Evropské výkonné agentury pro vzdělávání a kulturu (EACEA).  Evropská unie ani EACEA za vyjádřené názory nenese odpovědnost.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2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A8485F8-0AB9-82CB-06FD-B6F64686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0E1A56E-3032-5C11-A59A-41B3E0BE13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Stávající úroveň podpory</a:t>
            </a:r>
          </a:p>
          <a:p>
            <a:pPr>
              <a:buFont typeface="+mj-lt"/>
              <a:buAutoNum type="arabicPeriod"/>
            </a:pPr>
            <a:r>
              <a:rPr lang="cs-CZ" dirty="0"/>
              <a:t>Rejstřík učitelů</a:t>
            </a:r>
          </a:p>
          <a:p>
            <a:pPr>
              <a:buFont typeface="+mj-lt"/>
              <a:buAutoNum type="arabicPeriod"/>
            </a:pPr>
            <a:r>
              <a:rPr lang="cs-CZ" dirty="0"/>
              <a:t>Pracovní podmínky</a:t>
            </a:r>
          </a:p>
          <a:p>
            <a:pPr>
              <a:buFont typeface="+mj-lt"/>
              <a:buAutoNum type="arabicPeriod"/>
            </a:pPr>
            <a:r>
              <a:rPr lang="cs-CZ" dirty="0"/>
              <a:t>Platové ohodnocení učitelů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15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úroveň podpory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F29EBF-2AD6-E033-7229-F4D3D8B18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223083"/>
            <a:ext cx="4185623" cy="514161"/>
          </a:xfrm>
        </p:spPr>
        <p:txBody>
          <a:bodyPr/>
          <a:lstStyle/>
          <a:p>
            <a:r>
              <a:rPr lang="cs-CZ" dirty="0"/>
              <a:t>Adaptační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FA063-EF90-CD18-3969-3324FD696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2 roky</a:t>
            </a:r>
          </a:p>
          <a:p>
            <a:r>
              <a:rPr lang="cs-CZ" dirty="0"/>
              <a:t>prodloužení </a:t>
            </a:r>
          </a:p>
          <a:p>
            <a:r>
              <a:rPr lang="cs-CZ" dirty="0"/>
              <a:t>pouze učitelé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BAD840F-1C84-42C8-4AFB-FD106E2CB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Návrhy de lege </a:t>
            </a:r>
            <a:r>
              <a:rPr lang="cs-CZ" dirty="0" err="1"/>
              <a:t>ferenda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9023EB5-8E36-C8CD-7009-33337AA695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Nedořešeno poskytování podpory učitelům jenž začali konat práci před nabytím účinnosti novely</a:t>
            </a:r>
          </a:p>
        </p:txBody>
      </p:sp>
    </p:spTree>
    <p:extLst>
      <p:ext uri="{BB962C8B-B14F-4D97-AF65-F5344CB8AC3E}">
        <p14:creationId xmlns:p14="http://schemas.microsoft.com/office/powerpoint/2010/main" val="13480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úroveň podpory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F29EBF-2AD6-E033-7229-F4D3D8B18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223083"/>
            <a:ext cx="4185623" cy="514161"/>
          </a:xfrm>
        </p:spPr>
        <p:txBody>
          <a:bodyPr/>
          <a:lstStyle/>
          <a:p>
            <a:r>
              <a:rPr lang="cs-CZ" dirty="0"/>
              <a:t>Uvádějící učitel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FA063-EF90-CD18-3969-3324FD696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metodické vedení</a:t>
            </a:r>
          </a:p>
          <a:p>
            <a:r>
              <a:rPr lang="cs-CZ" dirty="0"/>
              <a:t>hodnocení PPČ a prací souvisejících</a:t>
            </a:r>
          </a:p>
          <a:p>
            <a:r>
              <a:rPr lang="cs-CZ" dirty="0"/>
              <a:t>administrativa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BAD840F-1C84-42C8-4AFB-FD106E2CB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Návrhy de lege </a:t>
            </a:r>
            <a:r>
              <a:rPr lang="cs-CZ" dirty="0" err="1"/>
              <a:t>ferenda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9023EB5-8E36-C8CD-7009-33337AA69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3" y="2731288"/>
            <a:ext cx="4185617" cy="3304117"/>
          </a:xfrm>
        </p:spPr>
        <p:txBody>
          <a:bodyPr/>
          <a:lstStyle/>
          <a:p>
            <a:r>
              <a:rPr lang="cs-CZ" dirty="0"/>
              <a:t>nároková složka platu</a:t>
            </a:r>
          </a:p>
          <a:p>
            <a:r>
              <a:rPr lang="cs-CZ" dirty="0"/>
              <a:t>nebo</a:t>
            </a:r>
          </a:p>
          <a:p>
            <a:r>
              <a:rPr lang="cs-CZ" dirty="0"/>
              <a:t>snížení rozsahu PPČ</a:t>
            </a:r>
          </a:p>
          <a:p>
            <a:r>
              <a:rPr lang="cs-CZ" dirty="0"/>
              <a:t>požadavky pro výkon činnosti</a:t>
            </a:r>
          </a:p>
        </p:txBody>
      </p:sp>
    </p:spTree>
    <p:extLst>
      <p:ext uri="{BB962C8B-B14F-4D97-AF65-F5344CB8AC3E}">
        <p14:creationId xmlns:p14="http://schemas.microsoft.com/office/powerpoint/2010/main" val="61412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úroveň podpory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F29EBF-2AD6-E033-7229-F4D3D8B18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223083"/>
            <a:ext cx="4185623" cy="514161"/>
          </a:xfrm>
        </p:spPr>
        <p:txBody>
          <a:bodyPr/>
          <a:lstStyle/>
          <a:p>
            <a:r>
              <a:rPr lang="cs-CZ" dirty="0"/>
              <a:t>Provázející učitel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FA063-EF90-CD18-3969-3324FD696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metodické vedení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BAD840F-1C84-42C8-4AFB-FD106E2CB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Návrhy de lege </a:t>
            </a:r>
            <a:r>
              <a:rPr lang="cs-CZ" dirty="0" err="1"/>
              <a:t>ferenda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9023EB5-8E36-C8CD-7009-33337AA69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3" y="2731288"/>
            <a:ext cx="4185617" cy="3304117"/>
          </a:xfrm>
        </p:spPr>
        <p:txBody>
          <a:bodyPr/>
          <a:lstStyle/>
          <a:p>
            <a:r>
              <a:rPr lang="cs-CZ" dirty="0"/>
              <a:t>nároková složka platu</a:t>
            </a:r>
          </a:p>
          <a:p>
            <a:r>
              <a:rPr lang="cs-CZ" dirty="0"/>
              <a:t>nebo</a:t>
            </a:r>
          </a:p>
          <a:p>
            <a:r>
              <a:rPr lang="cs-CZ" dirty="0"/>
              <a:t>snížení rozsahu PPČ</a:t>
            </a:r>
          </a:p>
        </p:txBody>
      </p:sp>
    </p:spTree>
    <p:extLst>
      <p:ext uri="{BB962C8B-B14F-4D97-AF65-F5344CB8AC3E}">
        <p14:creationId xmlns:p14="http://schemas.microsoft.com/office/powerpoint/2010/main" val="246750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Rejstřík učitelů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890077-2414-3B39-28CA-09E0C3B61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/>
            </a:pPr>
            <a:r>
              <a:rPr lang="cs-CZ" dirty="0"/>
              <a:t>evidence relevantních údajů</a:t>
            </a:r>
          </a:p>
          <a:p>
            <a:pPr>
              <a:buFont typeface="+mj-lt"/>
              <a:buAutoNum type="alphaLcParenR"/>
            </a:pPr>
            <a:r>
              <a:rPr lang="cs-CZ" dirty="0"/>
              <a:t>kvalifikace a aprobace</a:t>
            </a:r>
          </a:p>
          <a:p>
            <a:pPr>
              <a:buFont typeface="+mj-lt"/>
              <a:buAutoNum type="alphaLcParenR"/>
            </a:pPr>
            <a:r>
              <a:rPr lang="cs-CZ" dirty="0"/>
              <a:t>praxe</a:t>
            </a:r>
          </a:p>
          <a:p>
            <a:pPr>
              <a:buFont typeface="+mj-lt"/>
              <a:buAutoNum type="alphaLcParenR"/>
            </a:pPr>
            <a:r>
              <a:rPr lang="cs-CZ" dirty="0"/>
              <a:t>adaptační období</a:t>
            </a:r>
          </a:p>
          <a:p>
            <a:pPr>
              <a:buFont typeface="+mj-lt"/>
              <a:buAutoNum type="alphaLcParenR"/>
            </a:pPr>
            <a:r>
              <a:rPr lang="cs-CZ" dirty="0"/>
              <a:t>uznání kvalifikace</a:t>
            </a:r>
          </a:p>
          <a:p>
            <a:pPr>
              <a:buFont typeface="+mj-lt"/>
              <a:buAutoNum type="alphaLcParenR"/>
            </a:pPr>
            <a:r>
              <a:rPr lang="cs-CZ" dirty="0"/>
              <a:t>pozbytí způsobilosti</a:t>
            </a:r>
          </a:p>
          <a:p>
            <a:r>
              <a:rPr lang="cs-CZ" dirty="0"/>
              <a:t>šetření účelu a rozsahu poskytovaných informací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23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podmínky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66FBED-3C42-3BFD-1912-F793A652D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Snížení administrativy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37DDF9-F6B6-5FF6-D3FF-43FAD5ED42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odstranění duplicit</a:t>
            </a:r>
          </a:p>
          <a:p>
            <a:r>
              <a:rPr lang="cs-CZ" dirty="0"/>
              <a:t>zjednodušení vykazování </a:t>
            </a:r>
          </a:p>
          <a:p>
            <a:r>
              <a:rPr lang="cs-CZ" dirty="0"/>
              <a:t>optimalizace procesů</a:t>
            </a:r>
          </a:p>
          <a:p>
            <a:r>
              <a:rPr lang="cs-CZ" dirty="0"/>
              <a:t>zapojení </a:t>
            </a:r>
            <a:r>
              <a:rPr lang="cs-CZ" dirty="0" err="1"/>
              <a:t>nepedagogů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C550BB7-07AB-1BF6-9CDE-08690CBFE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Ochrana učitelů/pedagogů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11A4F62-FF14-EFCB-21EC-73DC2E238E0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před šikanou</a:t>
            </a:r>
          </a:p>
          <a:p>
            <a:r>
              <a:rPr lang="cs-CZ" dirty="0"/>
              <a:t>násilím</a:t>
            </a:r>
          </a:p>
          <a:p>
            <a:r>
              <a:rPr lang="cs-CZ" dirty="0"/>
              <a:t>zvláštní skutková podstata přestupku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72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1864-182B-0DEF-761D-84DCD1D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Platové ohodnocení učitelů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901375-B9D4-B0F4-952D-DDE7B1950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relativní pokles platu učitelů v 2022</a:t>
            </a:r>
          </a:p>
          <a:p>
            <a:r>
              <a:rPr lang="cs-CZ" dirty="0"/>
              <a:t>garance finančních prostředků na platy učitelů</a:t>
            </a:r>
          </a:p>
          <a:p>
            <a:r>
              <a:rPr lang="cs-CZ" dirty="0"/>
              <a:t>měsíční průměr na 1 úvazek ve výši 130% průměrné hrubé měsíční nominální mzdy na přepočtené počty zaměstnanců</a:t>
            </a:r>
          </a:p>
        </p:txBody>
      </p:sp>
    </p:spTree>
    <p:extLst>
      <p:ext uri="{BB962C8B-B14F-4D97-AF65-F5344CB8AC3E}">
        <p14:creationId xmlns:p14="http://schemas.microsoft.com/office/powerpoint/2010/main" val="364939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B87C9873-F91D-CD35-3B9A-69137C2D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16E238-19C4-8B47-BD5D-B1785782F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Mgr. Martin Kaplán</a:t>
            </a:r>
          </a:p>
        </p:txBody>
      </p:sp>
    </p:spTree>
    <p:extLst>
      <p:ext uri="{BB962C8B-B14F-4D97-AF65-F5344CB8AC3E}">
        <p14:creationId xmlns:p14="http://schemas.microsoft.com/office/powerpoint/2010/main" val="151417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995</TotalTime>
  <Words>280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Fazeta</vt:lpstr>
      <vt:lpstr>Doporučení pro zlepšení postavení začínající učitelů</vt:lpstr>
      <vt:lpstr>Obsah </vt:lpstr>
      <vt:lpstr>Stávající úroveň podpory</vt:lpstr>
      <vt:lpstr>Stávající úroveň podpory</vt:lpstr>
      <vt:lpstr>Stávající úroveň podpory</vt:lpstr>
      <vt:lpstr>Rejstřík učitelů</vt:lpstr>
      <vt:lpstr>Pracovní podmínky</vt:lpstr>
      <vt:lpstr>Platové ohodnocení učitelů</vt:lpstr>
      <vt:lpstr>Děkuji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Doporučení pro zlepšení postavení začínající učitelů</dc:title>
  <dc:creator>Martin Kaplán</dc:creator>
  <cp:lastModifiedBy>Gabriela Tlapová</cp:lastModifiedBy>
  <cp:revision>13</cp:revision>
  <dcterms:created xsi:type="dcterms:W3CDTF">2024-01-08T12:20:03Z</dcterms:created>
  <dcterms:modified xsi:type="dcterms:W3CDTF">2024-04-03T11:30:55Z</dcterms:modified>
</cp:coreProperties>
</file>