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66" r:id="rId5"/>
    <p:sldId id="268" r:id="rId6"/>
    <p:sldId id="260" r:id="rId7"/>
    <p:sldId id="267" r:id="rId8"/>
    <p:sldId id="259" r:id="rId9"/>
    <p:sldId id="269" r:id="rId10"/>
    <p:sldId id="27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p:cViewPr varScale="1">
        <p:scale>
          <a:sx n="22" d="100"/>
          <a:sy n="22" d="100"/>
        </p:scale>
        <p:origin x="3494" y="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cs-CZ"/>
              <a:t>Kliknutím lze upravit styl.</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Date Placeholder 2"/>
          <p:cNvSpPr>
            <a:spLocks noGrp="1"/>
          </p:cNvSpPr>
          <p:nvPr>
            <p:ph type="dt" sz="half" idx="10"/>
          </p:nvPr>
        </p:nvSpPr>
        <p:spPr/>
        <p:txBody>
          <a:bodyPr/>
          <a:lstStyle/>
          <a:p>
            <a:fld id="{B61BEF0D-F0BB-DE4B-95CE-6DB70DBA9567}" type="datetimeFigureOut">
              <a:rPr lang="en-US" dirty="0"/>
              <a:pPr/>
              <a:t>4/3/2024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cs-CZ"/>
              <a:t>Kliknutím lze upravit styl.</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cs-CZ"/>
              <a:t>Kliknutím lze upravit styl.</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cs-CZ"/>
              <a:t>Kliknutím lze upravit styl.</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cs-CZ"/>
              <a:t>Kliknutím lze upravit styl.</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cs-CZ"/>
              <a:t>Upravte styly předlohy textu.</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cs-CZ"/>
              <a:t>Kliknutím lze upravit styl.</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cs-CZ"/>
              <a:t>Upravte styly předlohy textu.</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nchor="ct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cs-CZ"/>
              <a:t>Kliknutím lze upravit styl.</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cs-CZ"/>
              <a:t>Kliknutím lze upravit styl.</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7000"/>
                <a:hueMod val="92000"/>
                <a:satMod val="169000"/>
                <a:lumMod val="164000"/>
              </a:schemeClr>
            </a:gs>
            <a:gs pos="100000">
              <a:schemeClr val="bg2">
                <a:shade val="96000"/>
                <a:satMod val="120000"/>
                <a:lumMod val="67000"/>
              </a:schemeClr>
            </a:gs>
          </a:gsLst>
          <a:path path="shap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4/3/2024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51123" y="462117"/>
            <a:ext cx="8001000" cy="2971801"/>
          </a:xfrm>
        </p:spPr>
        <p:txBody>
          <a:bodyPr>
            <a:normAutofit/>
          </a:bodyPr>
          <a:lstStyle/>
          <a:p>
            <a:r>
              <a:rPr lang="cs-CZ" b="1" dirty="0"/>
              <a:t>Postavení začínajících učitelů z pohledu ředitele školy</a:t>
            </a:r>
          </a:p>
        </p:txBody>
      </p:sp>
      <p:sp>
        <p:nvSpPr>
          <p:cNvPr id="3" name="Podnadpis 2"/>
          <p:cNvSpPr>
            <a:spLocks noGrp="1"/>
          </p:cNvSpPr>
          <p:nvPr>
            <p:ph type="subTitle" idx="1"/>
          </p:nvPr>
        </p:nvSpPr>
        <p:spPr>
          <a:xfrm>
            <a:off x="5950616" y="5248084"/>
            <a:ext cx="6400800" cy="1947333"/>
          </a:xfrm>
        </p:spPr>
        <p:txBody>
          <a:bodyPr/>
          <a:lstStyle/>
          <a:p>
            <a:endParaRPr lang="cs-CZ" b="1" dirty="0">
              <a:solidFill>
                <a:schemeClr val="tx1"/>
              </a:solidFill>
            </a:endParaRPr>
          </a:p>
          <a:p>
            <a:endParaRPr lang="cs-CZ" b="1" dirty="0">
              <a:solidFill>
                <a:schemeClr val="tx1"/>
              </a:solidFill>
            </a:endParaRPr>
          </a:p>
          <a:p>
            <a:r>
              <a:rPr lang="cs-CZ" sz="2400" b="1" dirty="0">
                <a:solidFill>
                  <a:schemeClr val="tx1"/>
                </a:solidFill>
              </a:rPr>
              <a:t>Jan Pavelka, ředitel ZŠ a MŠ Šilheřovice</a:t>
            </a:r>
          </a:p>
        </p:txBody>
      </p:sp>
      <p:pic>
        <p:nvPicPr>
          <p:cNvPr id="4" name="Obrázek 3">
            <a:extLst>
              <a:ext uri="{FF2B5EF4-FFF2-40B4-BE49-F238E27FC236}">
                <a16:creationId xmlns:a16="http://schemas.microsoft.com/office/drawing/2014/main" id="{23428030-7E00-CF9C-9EAF-F4A6C112D4A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1107" y="4375301"/>
            <a:ext cx="1567815" cy="784860"/>
          </a:xfrm>
          <a:prstGeom prst="rect">
            <a:avLst/>
          </a:prstGeom>
          <a:noFill/>
          <a:ln>
            <a:noFill/>
          </a:ln>
        </p:spPr>
      </p:pic>
      <p:pic>
        <p:nvPicPr>
          <p:cNvPr id="5" name="Obrázek 4">
            <a:extLst>
              <a:ext uri="{FF2B5EF4-FFF2-40B4-BE49-F238E27FC236}">
                <a16:creationId xmlns:a16="http://schemas.microsoft.com/office/drawing/2014/main" id="{FD40113D-833E-BCB1-074D-1539F741D7D1}"/>
              </a:ext>
            </a:extLst>
          </p:cNvPr>
          <p:cNvPicPr>
            <a:picLocks noChangeAspect="1"/>
          </p:cNvPicPr>
          <p:nvPr/>
        </p:nvPicPr>
        <p:blipFill>
          <a:blip r:embed="rId3"/>
          <a:stretch>
            <a:fillRect/>
          </a:stretch>
        </p:blipFill>
        <p:spPr>
          <a:xfrm flipV="1">
            <a:off x="751815" y="462117"/>
            <a:ext cx="1889760" cy="628357"/>
          </a:xfrm>
          <a:prstGeom prst="rect">
            <a:avLst/>
          </a:prstGeom>
        </p:spPr>
      </p:pic>
    </p:spTree>
    <p:extLst>
      <p:ext uri="{BB962C8B-B14F-4D97-AF65-F5344CB8AC3E}">
        <p14:creationId xmlns:p14="http://schemas.microsoft.com/office/powerpoint/2010/main" val="624053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a:extLst>
              <a:ext uri="{FF2B5EF4-FFF2-40B4-BE49-F238E27FC236}">
                <a16:creationId xmlns:a16="http://schemas.microsoft.com/office/drawing/2014/main" id="{766EA59C-728B-A00D-C2A6-3BF9F8EFE349}"/>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1784" y="1031924"/>
            <a:ext cx="1567815" cy="784860"/>
          </a:xfrm>
          <a:prstGeom prst="rect">
            <a:avLst/>
          </a:prstGeom>
          <a:noFill/>
          <a:ln>
            <a:noFill/>
          </a:ln>
        </p:spPr>
      </p:pic>
      <p:sp>
        <p:nvSpPr>
          <p:cNvPr id="4" name="TextovéPole 3">
            <a:extLst>
              <a:ext uri="{FF2B5EF4-FFF2-40B4-BE49-F238E27FC236}">
                <a16:creationId xmlns:a16="http://schemas.microsoft.com/office/drawing/2014/main" id="{D1C678E2-1272-E706-1EA4-CF239F453531}"/>
              </a:ext>
            </a:extLst>
          </p:cNvPr>
          <p:cNvSpPr txBox="1"/>
          <p:nvPr/>
        </p:nvSpPr>
        <p:spPr>
          <a:xfrm>
            <a:off x="1091784" y="2174611"/>
            <a:ext cx="8087385" cy="1262846"/>
          </a:xfrm>
          <a:prstGeom prst="rect">
            <a:avLst/>
          </a:prstGeom>
          <a:noFill/>
        </p:spPr>
        <p:txBody>
          <a:bodyPr wrap="square">
            <a:spAutoFit/>
          </a:bodyPr>
          <a:lstStyle/>
          <a:p>
            <a:pPr>
              <a:lnSpc>
                <a:spcPct val="107000"/>
              </a:lnSpc>
              <a:spcAft>
                <a:spcPts val="800"/>
              </a:spcAft>
            </a:pPr>
            <a:r>
              <a:rPr lang="cs-CZ" sz="1800" kern="100"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t>Prezentace vznikla v rámci projektu programu Erasmus+ KA220-SCH – Partnerská spolupráce na školním vzdělávacím projektu „Rozvoj systému podpory pro začínající učitele“ (Podpora učitelů), projekt č. 2021-1-LV01-KA220-SCH-000024284.</a:t>
            </a:r>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Obrázek 4">
            <a:extLst>
              <a:ext uri="{FF2B5EF4-FFF2-40B4-BE49-F238E27FC236}">
                <a16:creationId xmlns:a16="http://schemas.microsoft.com/office/drawing/2014/main" id="{0B0C6E1C-B0CC-14D4-F07B-642DE2A5BF98}"/>
              </a:ext>
            </a:extLst>
          </p:cNvPr>
          <p:cNvPicPr>
            <a:picLocks noChangeAspect="1"/>
          </p:cNvPicPr>
          <p:nvPr/>
        </p:nvPicPr>
        <p:blipFill>
          <a:blip r:embed="rId3"/>
          <a:stretch>
            <a:fillRect/>
          </a:stretch>
        </p:blipFill>
        <p:spPr>
          <a:xfrm>
            <a:off x="1244184" y="3513082"/>
            <a:ext cx="1889760" cy="564404"/>
          </a:xfrm>
          <a:prstGeom prst="rect">
            <a:avLst/>
          </a:prstGeom>
        </p:spPr>
      </p:pic>
      <p:sp>
        <p:nvSpPr>
          <p:cNvPr id="7" name="TextovéPole 6">
            <a:extLst>
              <a:ext uri="{FF2B5EF4-FFF2-40B4-BE49-F238E27FC236}">
                <a16:creationId xmlns:a16="http://schemas.microsoft.com/office/drawing/2014/main" id="{A706F62E-B074-5BA4-3E5F-E74E14FA9591}"/>
              </a:ext>
            </a:extLst>
          </p:cNvPr>
          <p:cNvSpPr txBox="1"/>
          <p:nvPr/>
        </p:nvSpPr>
        <p:spPr>
          <a:xfrm>
            <a:off x="1091784" y="4077486"/>
            <a:ext cx="8087385" cy="1262846"/>
          </a:xfrm>
          <a:prstGeom prst="rect">
            <a:avLst/>
          </a:prstGeom>
          <a:noFill/>
        </p:spPr>
        <p:txBody>
          <a:bodyPr wrap="square">
            <a:spAutoFit/>
          </a:bodyPr>
          <a:lstStyle/>
          <a:p>
            <a:pPr>
              <a:lnSpc>
                <a:spcPct val="107000"/>
              </a:lnSpc>
              <a:spcAft>
                <a:spcPts val="800"/>
              </a:spcAft>
            </a:pPr>
            <a:r>
              <a:rPr lang="cs-CZ" sz="1800" kern="100" dirty="0">
                <a:solidFill>
                  <a:srgbClr val="404040"/>
                </a:solidFill>
                <a:effectLst/>
                <a:latin typeface="Arial" panose="020B0604020202020204" pitchFamily="34" charset="0"/>
                <a:ea typeface="Calibri" panose="020F0502020204030204" pitchFamily="34" charset="0"/>
                <a:cs typeface="Times New Roman" panose="02020603050405020304" pitchFamily="18" charset="0"/>
              </a:rPr>
              <a:t>Financováno Evropskou unií. Názory vyjádřené jsou názory autora a neodráží nutně oficiální stanovisko Evropské unie či Evropské výkonné agentury pro vzdělávání a kulturu (EACEA).  Evropská unie ani EACEA za vyjádřené názory nenese odpovědnost.</a:t>
            </a:r>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4780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91461" y="189271"/>
            <a:ext cx="11132650" cy="5776546"/>
          </a:xfrm>
          <a:noFill/>
        </p:spPr>
        <p:txBody>
          <a:bodyPr>
            <a:noAutofit/>
          </a:bodyPr>
          <a:lstStyle/>
          <a:p>
            <a:pPr marL="0" indent="0">
              <a:buNone/>
            </a:pPr>
            <a:r>
              <a:rPr lang="cs-CZ" sz="2800" b="1" dirty="0">
                <a:solidFill>
                  <a:schemeClr val="tx1"/>
                </a:solidFill>
                <a:latin typeface="Calibri" panose="020F0502020204030204" pitchFamily="34" charset="0"/>
                <a:ea typeface="Calibri" panose="020F0502020204030204" pitchFamily="34" charset="0"/>
                <a:cs typeface="Calibri" panose="020F0502020204030204" pitchFamily="34" charset="0"/>
              </a:rPr>
              <a:t>Začínající učitel z pozice ředitele školy</a:t>
            </a:r>
          </a:p>
          <a:p>
            <a:pPr marL="0" indent="0">
              <a:buNone/>
            </a:pPr>
            <a:endParaRPr 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buNone/>
            </a:pPr>
            <a:r>
              <a:rPr 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rPr>
              <a:t>Pozice „začínajícího učitele“ je možné chápat ze dvou základních hledisek: </a:t>
            </a:r>
            <a:br>
              <a:rPr 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457200" indent="-457200">
              <a:spcAft>
                <a:spcPts val="1200"/>
              </a:spcAft>
              <a:buAutoNum type="arabicParenR"/>
            </a:pPr>
            <a:r>
              <a:rPr 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rPr>
              <a:t>Nikdy před nástupem do „naší“ školy neučil (absolvent)</a:t>
            </a:r>
          </a:p>
          <a:p>
            <a:pPr marL="457200" indent="-457200">
              <a:spcAft>
                <a:spcPts val="1200"/>
              </a:spcAft>
              <a:buAutoNum type="arabicParenR"/>
            </a:pPr>
            <a:r>
              <a:rPr 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rPr>
              <a:t>Učitel sice již vykonával pedagogickou praxi, </a:t>
            </a:r>
            <a:br>
              <a:rPr 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rPr>
            </a:br>
            <a:r>
              <a:rPr 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rPr>
              <a:t>ale ne příliš dlouho (před delším časem)</a:t>
            </a:r>
          </a:p>
          <a:p>
            <a:pPr marL="0" indent="0">
              <a:spcAft>
                <a:spcPts val="1200"/>
              </a:spcAft>
              <a:buNone/>
            </a:pPr>
            <a:endParaRPr 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buNone/>
            </a:pPr>
            <a:r>
              <a:rPr 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rPr>
              <a:t>Jakou podporu bude nově příchozí kolega potřebovat? </a:t>
            </a:r>
          </a:p>
          <a:p>
            <a:pPr marL="0" indent="0">
              <a:buNone/>
            </a:pPr>
            <a:r>
              <a:rPr 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rPr>
              <a:t>Jak vhodně ji nastavit? </a:t>
            </a:r>
          </a:p>
          <a:p>
            <a:pPr marL="0" indent="0">
              <a:buNone/>
            </a:pPr>
            <a:r>
              <a:rPr 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rPr>
              <a:t>Co může využít ředitel pro nastavení této podpory?</a:t>
            </a:r>
          </a:p>
        </p:txBody>
      </p:sp>
    </p:spTree>
    <p:extLst>
      <p:ext uri="{BB962C8B-B14F-4D97-AF65-F5344CB8AC3E}">
        <p14:creationId xmlns:p14="http://schemas.microsoft.com/office/powerpoint/2010/main" val="3263145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extLst>
              <p:ext uri="{D42A27DB-BD31-4B8C-83A1-F6EECF244321}">
                <p14:modId xmlns:p14="http://schemas.microsoft.com/office/powerpoint/2010/main" val="2454624107"/>
              </p:ext>
            </p:extLst>
          </p:nvPr>
        </p:nvGraphicFramePr>
        <p:xfrm>
          <a:off x="2062152" y="210200"/>
          <a:ext cx="8320713" cy="858520"/>
        </p:xfrm>
        <a:graphic>
          <a:graphicData uri="http://schemas.openxmlformats.org/drawingml/2006/table">
            <a:tbl>
              <a:tblPr/>
              <a:tblGrid>
                <a:gridCol w="8320713">
                  <a:extLst>
                    <a:ext uri="{9D8B030D-6E8A-4147-A177-3AD203B41FA5}">
                      <a16:colId xmlns:a16="http://schemas.microsoft.com/office/drawing/2014/main" val="3406269816"/>
                    </a:ext>
                  </a:extLst>
                </a:gridCol>
              </a:tblGrid>
              <a:tr h="445008">
                <a:tc>
                  <a:txBody>
                    <a:bodyPr/>
                    <a:lstStyle/>
                    <a:p>
                      <a:pPr marL="91135" marR="35585" indent="152" rtl="0" fontAlgn="t">
                        <a:spcBef>
                          <a:spcPts val="0"/>
                        </a:spcBef>
                        <a:spcAft>
                          <a:spcPts val="0"/>
                        </a:spcAft>
                      </a:pPr>
                      <a:r>
                        <a:rPr lang="cs-CZ"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ZAKOTVENÍ</a:t>
                      </a:r>
                      <a:r>
                        <a:rPr lang="cs-CZ" sz="2400" b="1"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cs-CZ"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ADAPTAČNÍHO OBDOBÍ ZAČÍNAJÍCÍCH UČITELŮ </a:t>
                      </a:r>
                      <a:br>
                        <a:rPr lang="cs-CZ"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lang="cs-CZ" sz="24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 POZICE UVÁDĚJÍCÍHO  UČITELE (§ 24a, § 24b) – OD 1. 1. 2024</a:t>
                      </a:r>
                      <a:endParaRPr lang="cs-CZ" sz="2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9194515"/>
                  </a:ext>
                </a:extLst>
              </a:tr>
            </a:tbl>
          </a:graphicData>
        </a:graphic>
      </p:graphicFrame>
      <p:sp>
        <p:nvSpPr>
          <p:cNvPr id="6" name="TextovéPole 5"/>
          <p:cNvSpPr txBox="1"/>
          <p:nvPr/>
        </p:nvSpPr>
        <p:spPr>
          <a:xfrm>
            <a:off x="416560" y="1178560"/>
            <a:ext cx="11278214" cy="6370975"/>
          </a:xfrm>
          <a:prstGeom prst="rect">
            <a:avLst/>
          </a:prstGeom>
          <a:noFill/>
        </p:spPr>
        <p:txBody>
          <a:bodyPr wrap="square" rtlCol="0">
            <a:spAutoFit/>
          </a:bodyPr>
          <a:lstStyle/>
          <a:p>
            <a:pPr lvl="0" algn="just" defTabSz="914400" eaLnBrk="0" fontAlgn="base" hangingPunct="0">
              <a:spcBef>
                <a:spcPct val="0"/>
              </a:spcBef>
              <a:spcAft>
                <a:spcPct val="0"/>
              </a:spcAft>
            </a:pPr>
            <a:r>
              <a:rPr lang="cs-CZ" altLang="cs-CZ" sz="2400" b="1" dirty="0">
                <a:latin typeface="Calibri" panose="020F0502020204030204" pitchFamily="34" charset="0"/>
                <a:ea typeface="Calibri" panose="020F0502020204030204" pitchFamily="34" charset="0"/>
                <a:cs typeface="Calibri" panose="020F0502020204030204" pitchFamily="34" charset="0"/>
              </a:rPr>
              <a:t>Adaptační období učitele je období od vzniku prvního pracovního poměru učitele </a:t>
            </a:r>
            <a:br>
              <a:rPr lang="cs-CZ" altLang="cs-CZ" sz="2400" b="1" dirty="0">
                <a:latin typeface="Calibri" panose="020F0502020204030204" pitchFamily="34" charset="0"/>
                <a:ea typeface="Calibri" panose="020F0502020204030204" pitchFamily="34" charset="0"/>
                <a:cs typeface="Calibri" panose="020F0502020204030204" pitchFamily="34" charset="0"/>
              </a:rPr>
            </a:br>
            <a:r>
              <a:rPr lang="cs-CZ" altLang="cs-CZ" sz="2400" b="1" dirty="0">
                <a:latin typeface="Calibri" panose="020F0502020204030204" pitchFamily="34" charset="0"/>
                <a:ea typeface="Calibri" panose="020F0502020204030204" pitchFamily="34" charset="0"/>
                <a:cs typeface="Calibri" panose="020F0502020204030204" pitchFamily="34" charset="0"/>
              </a:rPr>
              <a:t>do skončení 2 let trvání pracovního poměru k právnické osobě vykonávající činnost školy. </a:t>
            </a:r>
          </a:p>
          <a:p>
            <a:pPr lvl="0" algn="just" defTabSz="914400" eaLnBrk="0" fontAlgn="base" hangingPunct="0">
              <a:spcBef>
                <a:spcPct val="0"/>
              </a:spcBef>
              <a:spcAft>
                <a:spcPct val="0"/>
              </a:spcAft>
            </a:pPr>
            <a:endParaRPr lang="cs-CZ" altLang="cs-CZ" sz="2400" b="1" dirty="0">
              <a:latin typeface="Calibri" panose="020F0502020204030204" pitchFamily="34" charset="0"/>
              <a:ea typeface="Calibri" panose="020F0502020204030204" pitchFamily="34" charset="0"/>
              <a:cs typeface="Calibri" panose="020F0502020204030204" pitchFamily="34" charset="0"/>
            </a:endParaRPr>
          </a:p>
          <a:p>
            <a:pPr lvl="0" algn="just" defTabSz="914400" eaLnBrk="0" fontAlgn="base" hangingPunct="0">
              <a:spcBef>
                <a:spcPct val="0"/>
              </a:spcBef>
              <a:spcAft>
                <a:spcPct val="0"/>
              </a:spcAft>
            </a:pPr>
            <a:r>
              <a:rPr lang="cs-CZ" altLang="cs-CZ" sz="2400" b="1" dirty="0">
                <a:latin typeface="Calibri" panose="020F0502020204030204" pitchFamily="34" charset="0"/>
                <a:ea typeface="Calibri" panose="020F0502020204030204" pitchFamily="34" charset="0"/>
                <a:cs typeface="Calibri" panose="020F0502020204030204" pitchFamily="34" charset="0"/>
              </a:rPr>
              <a:t>Adaptační období se týká pouze těch učitelů, kteří poprvé nastupují do zaměstnání učitele, nikoli učitelů, kteří nastupují na nové  pracoviště (přestupují do jiné školy). </a:t>
            </a:r>
          </a:p>
          <a:p>
            <a:pPr lvl="0" algn="just" defTabSz="914400" eaLnBrk="0" fontAlgn="base" hangingPunct="0">
              <a:spcBef>
                <a:spcPct val="0"/>
              </a:spcBef>
              <a:spcAft>
                <a:spcPct val="0"/>
              </a:spcAft>
            </a:pPr>
            <a:endParaRPr lang="cs-CZ" altLang="cs-CZ" sz="2400" b="1" dirty="0">
              <a:latin typeface="Calibri" panose="020F0502020204030204" pitchFamily="34" charset="0"/>
              <a:ea typeface="Calibri" panose="020F0502020204030204" pitchFamily="34" charset="0"/>
              <a:cs typeface="Calibri" panose="020F0502020204030204" pitchFamily="34" charset="0"/>
            </a:endParaRPr>
          </a:p>
          <a:p>
            <a:pPr lvl="0" algn="just" defTabSz="914400" eaLnBrk="0" fontAlgn="base" hangingPunct="0">
              <a:spcBef>
                <a:spcPct val="0"/>
              </a:spcBef>
              <a:spcAft>
                <a:spcPct val="0"/>
              </a:spcAft>
            </a:pPr>
            <a:r>
              <a:rPr lang="cs-CZ" altLang="cs-CZ" sz="2400" b="1" dirty="0">
                <a:latin typeface="Calibri" panose="020F0502020204030204" pitchFamily="34" charset="0"/>
                <a:ea typeface="Calibri" panose="020F0502020204030204" pitchFamily="34" charset="0"/>
                <a:cs typeface="Calibri" panose="020F0502020204030204" pitchFamily="34" charset="0"/>
              </a:rPr>
              <a:t>Ředitel školy vždy musí určit uvádějícího učitele, který podporuje začínajícího učitele </a:t>
            </a:r>
            <a:br>
              <a:rPr lang="cs-CZ" altLang="cs-CZ" sz="2400" b="1" dirty="0">
                <a:latin typeface="Calibri" panose="020F0502020204030204" pitchFamily="34" charset="0"/>
                <a:ea typeface="Calibri" panose="020F0502020204030204" pitchFamily="34" charset="0"/>
                <a:cs typeface="Calibri" panose="020F0502020204030204" pitchFamily="34" charset="0"/>
              </a:rPr>
            </a:br>
            <a:r>
              <a:rPr lang="cs-CZ" altLang="cs-CZ" sz="2400" b="1" dirty="0">
                <a:latin typeface="Calibri" panose="020F0502020204030204" pitchFamily="34" charset="0"/>
                <a:ea typeface="Calibri" panose="020F0502020204030204" pitchFamily="34" charset="0"/>
                <a:cs typeface="Calibri" panose="020F0502020204030204" pitchFamily="34" charset="0"/>
              </a:rPr>
              <a:t>po dobu jeho  adaptačního období.  </a:t>
            </a:r>
          </a:p>
          <a:p>
            <a:pPr lvl="0" algn="just" defTabSz="914400" eaLnBrk="0" fontAlgn="base" hangingPunct="0">
              <a:spcBef>
                <a:spcPct val="0"/>
              </a:spcBef>
              <a:spcAft>
                <a:spcPct val="0"/>
              </a:spcAft>
            </a:pPr>
            <a:endParaRPr lang="cs-CZ" altLang="cs-CZ" sz="2400" b="1" dirty="0">
              <a:latin typeface="Calibri" panose="020F0502020204030204" pitchFamily="34" charset="0"/>
              <a:ea typeface="Calibri" panose="020F0502020204030204" pitchFamily="34" charset="0"/>
              <a:cs typeface="Calibri" panose="020F0502020204030204" pitchFamily="34" charset="0"/>
            </a:endParaRPr>
          </a:p>
          <a:p>
            <a:pPr lvl="0" algn="just" defTabSz="914400" eaLnBrk="0" fontAlgn="base" hangingPunct="0">
              <a:spcBef>
                <a:spcPct val="0"/>
              </a:spcBef>
              <a:spcAft>
                <a:spcPct val="0"/>
              </a:spcAft>
            </a:pPr>
            <a:r>
              <a:rPr lang="cs-CZ" altLang="cs-CZ" sz="2400" b="1" dirty="0">
                <a:latin typeface="Calibri" panose="020F0502020204030204" pitchFamily="34" charset="0"/>
                <a:ea typeface="Calibri" panose="020F0502020204030204" pitchFamily="34" charset="0"/>
                <a:cs typeface="Calibri" panose="020F0502020204030204" pitchFamily="34" charset="0"/>
              </a:rPr>
              <a:t>Uvádějící učitel zejména metodicky vede začínajícího učitele po dobu jeho adaptačního období,  průběžně a pravidelně s ním hodnotí jeho přímou pedagogickou činnost a výkon prací souvisejících s přímou pedagogickou činností a seznamuje ho s činností školy a s její dokumentací. </a:t>
            </a:r>
          </a:p>
          <a:p>
            <a:pPr lvl="0" algn="just" defTabSz="914400" eaLnBrk="0" fontAlgn="base" hangingPunct="0">
              <a:spcBef>
                <a:spcPct val="0"/>
              </a:spcBef>
              <a:spcAft>
                <a:spcPct val="0"/>
              </a:spcAft>
            </a:pPr>
            <a:endParaRPr lang="cs-CZ" altLang="cs-CZ" sz="2400" b="1" dirty="0">
              <a:latin typeface="Calibri" panose="020F0502020204030204" pitchFamily="34" charset="0"/>
              <a:ea typeface="Calibri" panose="020F0502020204030204" pitchFamily="34" charset="0"/>
              <a:cs typeface="Calibri" panose="020F0502020204030204" pitchFamily="34" charset="0"/>
            </a:endParaRPr>
          </a:p>
          <a:p>
            <a:pPr lvl="0" algn="just" defTabSz="914400" eaLnBrk="0" fontAlgn="base" hangingPunct="0">
              <a:spcBef>
                <a:spcPct val="0"/>
              </a:spcBef>
              <a:spcAft>
                <a:spcPct val="0"/>
              </a:spcAft>
            </a:pPr>
            <a:endParaRPr lang="cs-CZ" altLang="cs-CZ" sz="2400" b="1" dirty="0">
              <a:latin typeface="Calibri" panose="020F0502020204030204" pitchFamily="34" charset="0"/>
              <a:ea typeface="Calibri" panose="020F0502020204030204" pitchFamily="34" charset="0"/>
              <a:cs typeface="Calibri" panose="020F0502020204030204" pitchFamily="34" charset="0"/>
            </a:endParaRPr>
          </a:p>
          <a:p>
            <a:endParaRPr lang="cs-CZ" sz="2400" b="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9691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84212" y="685799"/>
            <a:ext cx="11075169" cy="4358149"/>
          </a:xfrm>
        </p:spPr>
        <p:txBody>
          <a:bodyPr>
            <a:noAutofit/>
          </a:bodyPr>
          <a:lstStyle/>
          <a:p>
            <a:pPr marL="0" indent="0">
              <a:buNone/>
            </a:pPr>
            <a:r>
              <a:rPr lang="cs-CZ" alt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rPr>
              <a:t>Uvádějící učitel  má být především zkušeným pedagogem a měl by mít také vhodné mentorské kompetence pro  práci  s dospělými. Je méně podstatné, zda vyučuje stejný nebo obdobný předmět jako začínající učitel. </a:t>
            </a:r>
          </a:p>
          <a:p>
            <a:pPr marL="0" indent="0">
              <a:buNone/>
            </a:pPr>
            <a:endParaRPr lang="cs-CZ" sz="2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lvl="0" indent="0">
              <a:buNone/>
            </a:pPr>
            <a:r>
              <a:rPr lang="cs-CZ" alt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rPr>
              <a:t>Na zajištění adaptačního období budou školám poskytovány finanční prostředky na základě normativu  dle školského zákona (§ 161 odst. 1). Tyto prostředky jsou využitelné zejména na ohodnocení  uvádějících učitelů nebo na jejich vzdělávání, zejména v oblasti </a:t>
            </a:r>
            <a:r>
              <a:rPr lang="cs-CZ" altLang="cs-CZ" sz="2400" b="1" dirty="0" err="1">
                <a:solidFill>
                  <a:schemeClr val="tx1"/>
                </a:solidFill>
                <a:latin typeface="Calibri" panose="020F0502020204030204" pitchFamily="34" charset="0"/>
                <a:ea typeface="Calibri" panose="020F0502020204030204" pitchFamily="34" charset="0"/>
                <a:cs typeface="Calibri" panose="020F0502020204030204" pitchFamily="34" charset="0"/>
              </a:rPr>
              <a:t>mentoringu</a:t>
            </a:r>
            <a:r>
              <a:rPr lang="cs-CZ" alt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rPr>
              <a:t> a dovednosti práce  s dospělými, případně zaměření </a:t>
            </a:r>
            <a:br>
              <a:rPr lang="cs-CZ" alt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rPr>
            </a:br>
            <a:r>
              <a:rPr lang="cs-CZ" alt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rPr>
              <a:t>na další dovednosti specifické pro adaptační období. K zajištění adaptačního </a:t>
            </a:r>
            <a:br>
              <a:rPr lang="cs-CZ" alt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rPr>
            </a:br>
            <a:r>
              <a:rPr lang="cs-CZ" alt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rPr>
              <a:t>období je poskytována taktéž metodická podpora ze strany MŠMT </a:t>
            </a:r>
            <a:br>
              <a:rPr lang="cs-CZ" alt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rPr>
            </a:br>
            <a:r>
              <a:rPr lang="cs-CZ" alt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rPr>
              <a:t>a Národního pedagogického institutu.</a:t>
            </a:r>
            <a:endParaRPr lang="cs-CZ"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27469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8337" y="1954161"/>
            <a:ext cx="10416406" cy="3615267"/>
          </a:xfrm>
        </p:spPr>
        <p:txBody>
          <a:bodyPr>
            <a:noAutofit/>
          </a:bodyPr>
          <a:lstStyle/>
          <a:p>
            <a:pPr marL="0" indent="0">
              <a:buNone/>
            </a:pPr>
            <a:r>
              <a:rPr lang="cs-CZ" sz="2400" b="1" dirty="0">
                <a:solidFill>
                  <a:schemeClr val="tx1"/>
                </a:solidFill>
              </a:rPr>
              <a:t>Kvalitní uvádějící učitel by měl být: </a:t>
            </a:r>
          </a:p>
          <a:p>
            <a:pPr marL="0" indent="0">
              <a:buNone/>
            </a:pPr>
            <a:endParaRPr lang="cs-CZ" sz="2400" b="1" dirty="0">
              <a:solidFill>
                <a:schemeClr val="tx1"/>
              </a:solidFill>
            </a:endParaRPr>
          </a:p>
          <a:p>
            <a:pPr marL="0" indent="0">
              <a:buNone/>
            </a:pPr>
            <a:r>
              <a:rPr lang="cs-CZ" sz="2400" b="1" dirty="0">
                <a:solidFill>
                  <a:schemeClr val="tx1"/>
                </a:solidFill>
              </a:rPr>
              <a:t>Pracovitý</a:t>
            </a:r>
          </a:p>
          <a:p>
            <a:pPr marL="0" indent="0">
              <a:buNone/>
            </a:pPr>
            <a:r>
              <a:rPr lang="cs-CZ" sz="2400" b="1" dirty="0">
                <a:solidFill>
                  <a:schemeClr val="tx1"/>
                </a:solidFill>
              </a:rPr>
              <a:t>Nápaditý</a:t>
            </a:r>
          </a:p>
          <a:p>
            <a:pPr marL="0" indent="0">
              <a:buNone/>
            </a:pPr>
            <a:r>
              <a:rPr lang="cs-CZ" sz="2400" b="1" dirty="0">
                <a:solidFill>
                  <a:schemeClr val="tx1"/>
                </a:solidFill>
              </a:rPr>
              <a:t>Zodpovědný</a:t>
            </a:r>
          </a:p>
          <a:p>
            <a:pPr marL="0" indent="0">
              <a:buNone/>
            </a:pPr>
            <a:r>
              <a:rPr lang="cs-CZ" sz="2400" b="1" dirty="0">
                <a:solidFill>
                  <a:schemeClr val="tx1"/>
                </a:solidFill>
              </a:rPr>
              <a:t>Důsledný</a:t>
            </a:r>
          </a:p>
          <a:p>
            <a:pPr marL="0" indent="0">
              <a:buNone/>
            </a:pPr>
            <a:r>
              <a:rPr lang="cs-CZ" sz="2400" b="1" dirty="0">
                <a:solidFill>
                  <a:schemeClr val="tx1"/>
                </a:solidFill>
              </a:rPr>
              <a:t>Komunikativní</a:t>
            </a:r>
          </a:p>
          <a:p>
            <a:pPr marL="0" indent="0">
              <a:buNone/>
            </a:pPr>
            <a:r>
              <a:rPr lang="cs-CZ" sz="2400" b="1" dirty="0">
                <a:solidFill>
                  <a:schemeClr val="tx1"/>
                </a:solidFill>
              </a:rPr>
              <a:t>Empatický</a:t>
            </a:r>
          </a:p>
          <a:p>
            <a:pPr marL="0" indent="0">
              <a:buNone/>
            </a:pPr>
            <a:r>
              <a:rPr lang="cs-CZ" sz="2400" b="1" dirty="0">
                <a:solidFill>
                  <a:schemeClr val="tx1"/>
                </a:solidFill>
              </a:rPr>
              <a:t>Kolegiální, důvěryhodný</a:t>
            </a:r>
          </a:p>
          <a:p>
            <a:pPr marL="0" indent="0">
              <a:buNone/>
            </a:pPr>
            <a:r>
              <a:rPr lang="cs-CZ" sz="2400" b="1" dirty="0">
                <a:solidFill>
                  <a:schemeClr val="tx1"/>
                </a:solidFill>
              </a:rPr>
              <a:t>Kamarádský (aby se začínající učitel nebál přijít pro radu)</a:t>
            </a:r>
          </a:p>
          <a:p>
            <a:pPr marL="0" indent="0">
              <a:buNone/>
            </a:pPr>
            <a:r>
              <a:rPr lang="cs-CZ" sz="2400" b="1" dirty="0">
                <a:solidFill>
                  <a:schemeClr val="tx1"/>
                </a:solidFill>
              </a:rPr>
              <a:t>Kompetentní (odborně, metodicky, v oblasti ICT, aj.)</a:t>
            </a:r>
          </a:p>
          <a:p>
            <a:pPr marL="0" indent="0">
              <a:buNone/>
            </a:pPr>
            <a:endParaRPr lang="cs-CZ" sz="2400" dirty="0"/>
          </a:p>
          <a:p>
            <a:pPr marL="0" indent="0">
              <a:buNone/>
            </a:pPr>
            <a:endParaRPr lang="cs-CZ" sz="2400" dirty="0"/>
          </a:p>
        </p:txBody>
      </p:sp>
    </p:spTree>
    <p:extLst>
      <p:ext uri="{BB962C8B-B14F-4D97-AF65-F5344CB8AC3E}">
        <p14:creationId xmlns:p14="http://schemas.microsoft.com/office/powerpoint/2010/main" val="4215877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59275" y="455404"/>
            <a:ext cx="11134162" cy="6000135"/>
          </a:xfrm>
        </p:spPr>
        <p:txBody>
          <a:bodyPr>
            <a:noAutofit/>
          </a:bodyPr>
          <a:lstStyle/>
          <a:p>
            <a:pPr marL="0" indent="0">
              <a:buNone/>
            </a:pPr>
            <a:r>
              <a:rPr 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rPr>
              <a:t>Průběh adaptačního období – jak by mělo vypadat z pohledu ředitele?</a:t>
            </a:r>
          </a:p>
          <a:p>
            <a:pPr marL="0" indent="0">
              <a:buNone/>
            </a:pPr>
            <a:endParaRPr 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r>
              <a:rPr 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rPr>
              <a:t>Nově nastupující učitel by se měl postupně seznámit s prostředím školy, zaměstnanci školy, „školní legislativou“ a školními dokumenty (směrnice, plány, atd.)</a:t>
            </a:r>
          </a:p>
          <a:p>
            <a:r>
              <a:rPr 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rPr>
              <a:t>Vhodně komunikovat se žáky, kolegy, rodiči, vedením školy a ostatními účastníky VVP.</a:t>
            </a:r>
          </a:p>
          <a:p>
            <a:r>
              <a:rPr 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rPr>
              <a:t>Nastavit si konkrétní cíle ve výchovně – vzdělávacím procesu a tyto postupně naplňovat. Adaptovat různé metody a formy práce se třídou naplnění klíčových kompetencí u žáků.  </a:t>
            </a:r>
          </a:p>
          <a:p>
            <a:r>
              <a:rPr 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rPr>
              <a:t>Motivovat žáky k lepším výkonům. Začít využívat zpětné vazby pro </a:t>
            </a:r>
            <a:br>
              <a:rPr 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rPr>
            </a:br>
            <a:r>
              <a:rPr 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rPr>
              <a:t>sebezdokonalení se. </a:t>
            </a:r>
          </a:p>
          <a:p>
            <a:pPr marL="0" indent="0">
              <a:buNone/>
            </a:pPr>
            <a:r>
              <a:rPr 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endParaRPr lang="cs-CZ" sz="2400" dirty="0">
              <a:latin typeface="Calibri" panose="020F0502020204030204" pitchFamily="34" charset="0"/>
              <a:ea typeface="Calibri" panose="020F0502020204030204" pitchFamily="34" charset="0"/>
              <a:cs typeface="Calibri" panose="020F0502020204030204" pitchFamily="34" charset="0"/>
            </a:endParaRPr>
          </a:p>
          <a:p>
            <a:endParaRPr 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76826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22870" y="379204"/>
            <a:ext cx="11088146" cy="5388078"/>
          </a:xfrm>
        </p:spPr>
        <p:txBody>
          <a:bodyPr>
            <a:noAutofit/>
          </a:bodyPr>
          <a:lstStyle/>
          <a:p>
            <a:pPr marL="0" indent="0">
              <a:buNone/>
            </a:pPr>
            <a:endParaRPr lang="cs-CZ" sz="2400" b="1"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rPr>
              <a:t>OMEZENÍ PŘI VÝBĚRU VHODNÉHO UČITELE (ze strany ředitele): </a:t>
            </a:r>
          </a:p>
          <a:p>
            <a:pPr marL="0" indent="0">
              <a:buNone/>
            </a:pPr>
            <a:endParaRPr 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buNone/>
            </a:pPr>
            <a:r>
              <a:rPr 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rPr>
              <a:t>KVALIFIKACE (zajištění odbornosti)</a:t>
            </a:r>
          </a:p>
          <a:p>
            <a:pPr marL="0" indent="0">
              <a:buNone/>
            </a:pPr>
            <a:r>
              <a:rPr 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rPr>
              <a:t>DÉLKA PRAXE UCHAZEČE – RŮZNORODOST JE VÝHODOU?</a:t>
            </a:r>
          </a:p>
          <a:p>
            <a:pPr marL="0" indent="0">
              <a:buNone/>
            </a:pPr>
            <a:r>
              <a:rPr 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rPr>
              <a:t>OSOBNÍ SYMPATIE</a:t>
            </a:r>
          </a:p>
          <a:p>
            <a:pPr marL="0" indent="0">
              <a:buNone/>
            </a:pPr>
            <a:r>
              <a:rPr 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rPr>
              <a:t>SITUACE NA TRHU PRÁCE</a:t>
            </a:r>
          </a:p>
          <a:p>
            <a:pPr marL="0" indent="0">
              <a:buNone/>
            </a:pPr>
            <a:r>
              <a:rPr 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rPr>
              <a:t>REFERENCE</a:t>
            </a:r>
          </a:p>
          <a:p>
            <a:pPr marL="0" indent="0">
              <a:buNone/>
            </a:pPr>
            <a:r>
              <a:rPr 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rPr>
              <a:t>FINANCE – MOTIVACE UČITELE?</a:t>
            </a:r>
          </a:p>
          <a:p>
            <a:pPr marL="0" indent="0">
              <a:buNone/>
            </a:pPr>
            <a:r>
              <a:rPr 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rPr>
              <a:t>PSYCHOTESTY – UKÁZKOVÁ HODINA?</a:t>
            </a:r>
          </a:p>
          <a:p>
            <a:pPr marL="0" indent="0">
              <a:buNone/>
            </a:pPr>
            <a:endParaRPr lang="cs-CZ" sz="24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cs-CZ" sz="24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cs-CZ" sz="1600" dirty="0"/>
          </a:p>
        </p:txBody>
      </p:sp>
      <p:sp>
        <p:nvSpPr>
          <p:cNvPr id="4" name="Obdélník 3"/>
          <p:cNvSpPr/>
          <p:nvPr/>
        </p:nvSpPr>
        <p:spPr>
          <a:xfrm>
            <a:off x="693209" y="6374395"/>
            <a:ext cx="3012363" cy="261610"/>
          </a:xfrm>
          <a:prstGeom prst="rect">
            <a:avLst/>
          </a:prstGeom>
        </p:spPr>
        <p:txBody>
          <a:bodyPr wrap="none">
            <a:spAutoFit/>
          </a:bodyPr>
          <a:lstStyle/>
          <a:p>
            <a:r>
              <a:rPr lang="cs-CZ" sz="1100" dirty="0"/>
              <a:t>HUJÍK, VIDLÁKOVÁ, ŠTEFANOVÁ, J. KREJČÍ</a:t>
            </a:r>
          </a:p>
        </p:txBody>
      </p:sp>
    </p:spTree>
    <p:extLst>
      <p:ext uri="{BB962C8B-B14F-4D97-AF65-F5344CB8AC3E}">
        <p14:creationId xmlns:p14="http://schemas.microsoft.com/office/powerpoint/2010/main" val="3606836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br>
              <a:rPr lang="cs-CZ" b="1" dirty="0"/>
            </a:br>
            <a:endParaRPr lang="cs-CZ" dirty="0"/>
          </a:p>
        </p:txBody>
      </p:sp>
      <p:sp>
        <p:nvSpPr>
          <p:cNvPr id="4" name="Zástupný symbol pro obsah 3"/>
          <p:cNvSpPr>
            <a:spLocks noGrp="1"/>
          </p:cNvSpPr>
          <p:nvPr>
            <p:ph idx="1"/>
          </p:nvPr>
        </p:nvSpPr>
        <p:spPr>
          <a:xfrm>
            <a:off x="684212" y="1178169"/>
            <a:ext cx="10332550" cy="3615267"/>
          </a:xfrm>
          <a:noFill/>
        </p:spPr>
        <p:txBody>
          <a:bodyPr>
            <a:noAutofit/>
          </a:bodyPr>
          <a:lstStyle/>
          <a:p>
            <a:pPr marL="0" indent="0">
              <a:buNone/>
            </a:pPr>
            <a:r>
              <a:rPr lang="cs-CZ" sz="2400" b="1" dirty="0">
                <a:solidFill>
                  <a:schemeClr val="tx1"/>
                </a:solidFill>
              </a:rPr>
              <a:t>CO BY POMOHLO NÁM ŘEDITELŮM?</a:t>
            </a:r>
          </a:p>
          <a:p>
            <a:pPr marL="0" indent="0">
              <a:buNone/>
            </a:pPr>
            <a:endParaRPr lang="cs-CZ" sz="2400" b="1" dirty="0">
              <a:solidFill>
                <a:schemeClr val="tx1"/>
              </a:solidFill>
            </a:endParaRPr>
          </a:p>
          <a:p>
            <a:pPr marL="0" indent="0">
              <a:buNone/>
            </a:pPr>
            <a:r>
              <a:rPr lang="cs-CZ" sz="2400" b="1" dirty="0">
                <a:solidFill>
                  <a:schemeClr val="tx1"/>
                </a:solidFill>
              </a:rPr>
              <a:t>VÝBORNÍ METODICI A MENTOROVÉ V KRAJÍCH</a:t>
            </a:r>
          </a:p>
          <a:p>
            <a:pPr marL="0" indent="0">
              <a:buNone/>
            </a:pPr>
            <a:r>
              <a:rPr lang="cs-CZ" sz="2400" b="1" dirty="0">
                <a:solidFill>
                  <a:schemeClr val="tx1"/>
                </a:solidFill>
              </a:rPr>
              <a:t>MOŽNOST FINANČNĚ MOTIVOVAT UVÁDĚJÍCÍ UČITELE</a:t>
            </a:r>
          </a:p>
          <a:p>
            <a:pPr marL="0" indent="0">
              <a:buNone/>
            </a:pPr>
            <a:r>
              <a:rPr lang="cs-CZ" sz="2400" b="1" dirty="0">
                <a:solidFill>
                  <a:schemeClr val="tx1"/>
                </a:solidFill>
              </a:rPr>
              <a:t>MOŽNOST SNÍŽIT ÚVAZEK UVÁDĚJÍCÍHO UČITELE (NAPŘ. 2 HODINY TÝDNĚ)</a:t>
            </a:r>
          </a:p>
          <a:p>
            <a:pPr marL="0" indent="0">
              <a:buNone/>
            </a:pPr>
            <a:r>
              <a:rPr lang="cs-CZ" sz="2400" b="1" dirty="0">
                <a:solidFill>
                  <a:schemeClr val="tx1"/>
                </a:solidFill>
              </a:rPr>
              <a:t>STUDENTI VŠ V RÁMCI PRAXE ZASTUPUJÍ CHYBĚJÍCÍ UČITELE VE MĚSTĚ (VIZ FINSKO</a:t>
            </a:r>
            <a:r>
              <a:rPr lang="cs-CZ" sz="2400" b="1">
                <a:solidFill>
                  <a:schemeClr val="tx1"/>
                </a:solidFill>
              </a:rPr>
              <a:t>) – STÁŽE</a:t>
            </a:r>
            <a:endParaRPr lang="cs-CZ" sz="2400" b="1" dirty="0">
              <a:solidFill>
                <a:schemeClr val="tx1"/>
              </a:solidFill>
            </a:endParaRPr>
          </a:p>
          <a:p>
            <a:pPr marL="0" indent="0">
              <a:buNone/>
            </a:pPr>
            <a:r>
              <a:rPr lang="cs-CZ" sz="2400" b="1" dirty="0">
                <a:solidFill>
                  <a:schemeClr val="tx1"/>
                </a:solidFill>
              </a:rPr>
              <a:t>VHODNÉ DVPP – ZAMĚŘENÉ NA ZAČÍNAJÍCÍ PEDAGOGY </a:t>
            </a:r>
          </a:p>
          <a:p>
            <a:pPr marL="0" indent="0">
              <a:buNone/>
            </a:pPr>
            <a:r>
              <a:rPr lang="cs-CZ" sz="2400" b="1" dirty="0">
                <a:solidFill>
                  <a:schemeClr val="tx1"/>
                </a:solidFill>
              </a:rPr>
              <a:t>FAKULTNÍ ŠKOLY – JEJICH VÝBĚR? </a:t>
            </a:r>
          </a:p>
          <a:p>
            <a:pPr marL="0" indent="0">
              <a:buNone/>
            </a:pPr>
            <a:r>
              <a:rPr lang="cs-CZ" sz="2400" b="1" dirty="0">
                <a:solidFill>
                  <a:schemeClr val="tx1"/>
                </a:solidFill>
              </a:rPr>
              <a:t>Podpora začínajících zástupců a ředitelů… </a:t>
            </a:r>
            <a:endParaRPr lang="cs-CZ" sz="2400" dirty="0">
              <a:solidFill>
                <a:schemeClr val="tx1"/>
              </a:solidFill>
            </a:endParaRPr>
          </a:p>
        </p:txBody>
      </p:sp>
    </p:spTree>
    <p:extLst>
      <p:ext uri="{BB962C8B-B14F-4D97-AF65-F5344CB8AC3E}">
        <p14:creationId xmlns:p14="http://schemas.microsoft.com/office/powerpoint/2010/main" val="3061352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57606" y="2865008"/>
            <a:ext cx="8534400" cy="1507067"/>
          </a:xfrm>
        </p:spPr>
        <p:txBody>
          <a:bodyPr>
            <a:normAutofit/>
          </a:bodyPr>
          <a:lstStyle/>
          <a:p>
            <a:r>
              <a:rPr lang="cs-CZ" sz="4400" b="1" dirty="0"/>
              <a:t>DĚKUJI VÁM ZA POZORNOST…</a:t>
            </a:r>
            <a:br>
              <a:rPr lang="cs-CZ" sz="4400" b="1" dirty="0"/>
            </a:br>
            <a:endParaRPr lang="cs-CZ" sz="4400" b="1" dirty="0"/>
          </a:p>
        </p:txBody>
      </p:sp>
    </p:spTree>
    <p:extLst>
      <p:ext uri="{BB962C8B-B14F-4D97-AF65-F5344CB8AC3E}">
        <p14:creationId xmlns:p14="http://schemas.microsoft.com/office/powerpoint/2010/main" val="623307269"/>
      </p:ext>
    </p:extLst>
  </p:cSld>
  <p:clrMapOvr>
    <a:masterClrMapping/>
  </p:clrMapOvr>
</p:sld>
</file>

<file path=ppt/theme/theme1.xml><?xml version="1.0" encoding="utf-8"?>
<a:theme xmlns:a="http://schemas.openxmlformats.org/drawingml/2006/main" name="Řez">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891</TotalTime>
  <Words>664</Words>
  <Application>Microsoft Office PowerPoint</Application>
  <PresentationFormat>Širokoúhlá obrazovka</PresentationFormat>
  <Paragraphs>68</Paragraphs>
  <Slides>10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10</vt:i4>
      </vt:variant>
    </vt:vector>
  </HeadingPairs>
  <TitlesOfParts>
    <vt:vector size="15" baseType="lpstr">
      <vt:lpstr>Arial</vt:lpstr>
      <vt:lpstr>Calibri</vt:lpstr>
      <vt:lpstr>Century Gothic</vt:lpstr>
      <vt:lpstr>Wingdings 3</vt:lpstr>
      <vt:lpstr>Řez</vt:lpstr>
      <vt:lpstr>Postavení začínajících učitelů z pohledu ředitele školy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 </vt:lpstr>
      <vt:lpstr>DĚKUJI VÁM ZA POZORNOST… </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Postavení začínajících učitelů z pohledu ředitele školy</dc:title>
  <dc:creator>Administrator@horni.zssilherovice.cz</dc:creator>
  <cp:lastModifiedBy>Gabriela Tlapová</cp:lastModifiedBy>
  <cp:revision>24</cp:revision>
  <dcterms:created xsi:type="dcterms:W3CDTF">2024-01-14T08:33:34Z</dcterms:created>
  <dcterms:modified xsi:type="dcterms:W3CDTF">2024-04-03T11:28:17Z</dcterms:modified>
</cp:coreProperties>
</file>