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1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A1EDD-3D78-4C74-B8E1-0F06F0A2CFAB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681C-1363-4398-9841-063D2067BE1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●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6681C-1363-4398-9841-063D2067BE19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6681C-1363-4398-9841-063D2067BE19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7A8FB-BA19-41B2-A5FE-5339AF6A58D4}" type="datetimeFigureOut">
              <a:rPr lang="cs-CZ" smtClean="0"/>
              <a:pPr/>
              <a:t>27.02.2023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C16E7-EAB2-4A13-9FB9-074451FFE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odpraha5.chytry.cz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424936" cy="1368151"/>
          </a:xfrm>
        </p:spPr>
        <p:txBody>
          <a:bodyPr>
            <a:normAutofit fontScale="90000"/>
          </a:bodyPr>
          <a:lstStyle/>
          <a:p>
            <a:r>
              <a:rPr lang="cs-CZ" sz="8000" b="1">
                <a:latin typeface="Arial Black" pitchFamily="34" charset="0"/>
              </a:rPr>
              <a:t>Výročí  E </a:t>
            </a:r>
            <a:r>
              <a:rPr lang="cs-CZ" sz="8000" b="1" dirty="0">
                <a:latin typeface="Arial Black" pitchFamily="34" charset="0"/>
              </a:rPr>
              <a:t>X O D</a:t>
            </a:r>
            <a:endParaRPr lang="cs-CZ" sz="8000" dirty="0">
              <a:latin typeface="Arial Black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7029400"/>
            <a:ext cx="8064896" cy="7200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pic>
        <p:nvPicPr>
          <p:cNvPr id="6" name="Obrázek 5" descr="kraj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568952" cy="5400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195736" y="2636912"/>
            <a:ext cx="4041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9600" b="1" dirty="0">
                <a:latin typeface="Arial Black" pitchFamily="34" charset="0"/>
              </a:rPr>
              <a:t>70 let</a:t>
            </a:r>
          </a:p>
        </p:txBody>
      </p:sp>
      <p:sp>
        <p:nvSpPr>
          <p:cNvPr id="9" name="Obdélník 8"/>
          <p:cNvSpPr/>
          <p:nvPr/>
        </p:nvSpPr>
        <p:spPr>
          <a:xfrm>
            <a:off x="4168684" y="6198988"/>
            <a:ext cx="4795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                                                                           </a:t>
            </a:r>
            <a:r>
              <a:rPr lang="cs-CZ" sz="1000" dirty="0"/>
              <a:t>© </a:t>
            </a:r>
            <a:r>
              <a:rPr lang="cs-CZ" sz="1000" dirty="0" err="1"/>
              <a:t>JiMi</a:t>
            </a:r>
            <a:endParaRPr lang="cs-CZ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5"/>
    </mc:Choice>
    <mc:Fallback xmlns="">
      <p:transition spd="slow" advTm="810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628800"/>
            <a:ext cx="7848872" cy="4752528"/>
          </a:xfrm>
        </p:spPr>
        <p:txBody>
          <a:bodyPr/>
          <a:lstStyle/>
          <a:p>
            <a:pPr>
              <a:buNone/>
            </a:pPr>
            <a:r>
              <a:rPr lang="cs-CZ" sz="1800" b="1" dirty="0"/>
              <a:t>Posázaví a </a:t>
            </a:r>
            <a:r>
              <a:rPr lang="cs-CZ" sz="1800" b="1" dirty="0" err="1"/>
              <a:t>Podblanicko</a:t>
            </a:r>
            <a:r>
              <a:rPr lang="cs-CZ" sz="1800" b="1" dirty="0"/>
              <a:t>  -   </a:t>
            </a:r>
            <a:r>
              <a:rPr lang="cs-CZ" sz="1800" dirty="0"/>
              <a:t>organizátor : OROS  Střední Čechy – západ            </a:t>
            </a:r>
          </a:p>
          <a:p>
            <a:pPr>
              <a:buNone/>
            </a:pPr>
            <a:r>
              <a:rPr lang="cs-CZ" sz="1800" dirty="0"/>
              <a:t> </a:t>
            </a:r>
          </a:p>
          <a:p>
            <a:pPr>
              <a:buNone/>
            </a:pPr>
            <a:r>
              <a:rPr lang="cs-CZ" sz="1800" dirty="0"/>
              <a:t> </a:t>
            </a:r>
          </a:p>
          <a:p>
            <a:pPr>
              <a:buNone/>
            </a:pPr>
            <a:endParaRPr lang="cs-CZ" sz="1800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8640"/>
            <a:ext cx="67687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936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547664" y="1052736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Celostátní základny EXOD 2012 – 2022  Středočeský  kraj</a:t>
            </a:r>
          </a:p>
        </p:txBody>
      </p:sp>
      <p:sp>
        <p:nvSpPr>
          <p:cNvPr id="8" name="Obdélník 7"/>
          <p:cNvSpPr/>
          <p:nvPr/>
        </p:nvSpPr>
        <p:spPr>
          <a:xfrm>
            <a:off x="539552" y="17008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539552" y="292494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043608" y="2852936"/>
            <a:ext cx="7272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Sedlčansko</a:t>
            </a:r>
            <a:r>
              <a:rPr lang="cs-CZ" b="1" dirty="0"/>
              <a:t>  -   </a:t>
            </a:r>
            <a:r>
              <a:rPr lang="cs-CZ" dirty="0"/>
              <a:t>organizátor:  OROS Střední Čechy – západ                     Program: Sedlčany - Jakub </a:t>
            </a:r>
            <a:r>
              <a:rPr lang="cs-CZ" dirty="0" err="1"/>
              <a:t>Krčín</a:t>
            </a:r>
            <a:r>
              <a:rPr lang="cs-CZ" dirty="0"/>
              <a:t> z </a:t>
            </a:r>
            <a:r>
              <a:rPr lang="cs-CZ" dirty="0" err="1"/>
              <a:t>Jelčan</a:t>
            </a:r>
            <a:r>
              <a:rPr lang="cs-CZ" dirty="0"/>
              <a:t>, Sukovy </a:t>
            </a:r>
            <a:r>
              <a:rPr lang="cs-CZ" dirty="0" err="1"/>
              <a:t>Křečovice</a:t>
            </a:r>
            <a:r>
              <a:rPr lang="cs-CZ" dirty="0"/>
              <a:t>, Sedlec-Prčice, </a:t>
            </a:r>
            <a:endParaRPr lang="cs-CZ" b="1" dirty="0"/>
          </a:p>
          <a:p>
            <a:r>
              <a:rPr lang="cs-CZ" dirty="0"/>
              <a:t>Vodní elektrárna Štěchovice , Skanzen a pivovar Vysoký Chlumec, </a:t>
            </a:r>
            <a:r>
              <a:rPr lang="cs-CZ" dirty="0" err="1"/>
              <a:t>Vrchotovy</a:t>
            </a:r>
            <a:r>
              <a:rPr lang="cs-CZ" dirty="0"/>
              <a:t> Janovice (hraběnka </a:t>
            </a:r>
            <a:r>
              <a:rPr lang="cs-CZ" dirty="0" err="1"/>
              <a:t>Sidonie</a:t>
            </a:r>
            <a:r>
              <a:rPr lang="cs-CZ" dirty="0"/>
              <a:t> Nádherná)… </a:t>
            </a:r>
            <a:endParaRPr lang="cs-CZ" b="1" dirty="0"/>
          </a:p>
          <a:p>
            <a:endParaRPr lang="cs-CZ" b="1" dirty="0"/>
          </a:p>
        </p:txBody>
      </p:sp>
      <p:pic>
        <p:nvPicPr>
          <p:cNvPr id="11" name="Obrázek 10" descr="index_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149080"/>
            <a:ext cx="2808312" cy="230425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635896" y="429309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3995936" y="4221088"/>
            <a:ext cx="468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Příbram a okolí  -  </a:t>
            </a:r>
            <a:r>
              <a:rPr lang="cs-CZ" dirty="0"/>
              <a:t>OROS Střední Čechy –  západ  Program:  Příbram a Svatá Hora, Březové hory, </a:t>
            </a:r>
            <a:r>
              <a:rPr lang="cs-CZ" dirty="0" err="1"/>
              <a:t>Rožmitál</a:t>
            </a:r>
            <a:r>
              <a:rPr lang="cs-CZ" dirty="0"/>
              <a:t> pod </a:t>
            </a:r>
            <a:r>
              <a:rPr lang="cs-CZ" dirty="0" err="1"/>
              <a:t>Třemšínem</a:t>
            </a:r>
            <a:r>
              <a:rPr lang="cs-CZ" dirty="0"/>
              <a:t> (Jan Jakub Ryba, Lev..), zámek Vysoká u Příbrami (Antonín Dvořák), zámek Dobříš, Čapkův památník Strž Stará Huť,  zámek Orlík, hrad Zvíkov, </a:t>
            </a:r>
            <a:r>
              <a:rPr lang="cs-CZ" dirty="0" err="1"/>
              <a:t>Žďákovský</a:t>
            </a:r>
            <a:r>
              <a:rPr lang="cs-CZ" dirty="0"/>
              <a:t> most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71600" y="1628801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                                                                                                   Program: Blaník, </a:t>
            </a:r>
            <a:r>
              <a:rPr lang="cs-CZ" dirty="0" err="1"/>
              <a:t>Louňovice</a:t>
            </a:r>
            <a:r>
              <a:rPr lang="cs-CZ" dirty="0"/>
              <a:t>, zámek a park Vlašim, </a:t>
            </a:r>
            <a:r>
              <a:rPr lang="cs-CZ" dirty="0" err="1"/>
              <a:t>Vrchotovy</a:t>
            </a:r>
            <a:r>
              <a:rPr lang="cs-CZ" dirty="0"/>
              <a:t> Janovice, Sázava, muzeum </a:t>
            </a:r>
            <a:r>
              <a:rPr lang="cs-CZ" dirty="0" err="1"/>
              <a:t>Lešany</a:t>
            </a:r>
            <a:r>
              <a:rPr lang="cs-CZ" dirty="0"/>
              <a:t>, rotunda Týnec nad Sázavou, hrad Český Šternberk, </a:t>
            </a:r>
            <a:r>
              <a:rPr lang="cs-CZ" dirty="0" err="1"/>
              <a:t>Ladovy</a:t>
            </a:r>
            <a:r>
              <a:rPr lang="cs-CZ" dirty="0"/>
              <a:t> </a:t>
            </a:r>
            <a:r>
              <a:rPr lang="cs-CZ" dirty="0" err="1"/>
              <a:t>Hrusice</a:t>
            </a:r>
            <a:r>
              <a:rPr lang="cs-CZ" dirty="0"/>
              <a:t>, Benešov, zámek Konopiště..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9"/>
    </mc:Choice>
    <mc:Fallback xmlns="">
      <p:transition spd="slow" advTm="214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20191019_145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4080" r="10811" b="12561"/>
          <a:stretch>
            <a:fillRect/>
          </a:stretch>
        </p:blipFill>
        <p:spPr>
          <a:xfrm rot="5400000">
            <a:off x="6120172" y="1808820"/>
            <a:ext cx="2736304" cy="2088232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pic>
        <p:nvPicPr>
          <p:cNvPr id="7" name="Obrázek 6" descr="hrad-kokorin.jpg"/>
          <p:cNvPicPr>
            <a:picLocks noChangeAspect="1"/>
          </p:cNvPicPr>
          <p:nvPr/>
        </p:nvPicPr>
        <p:blipFill>
          <a:blip r:embed="rId4" cstate="print"/>
          <a:srcRect l="3393" t="5179" r="10076" b="24911"/>
          <a:stretch>
            <a:fillRect/>
          </a:stretch>
        </p:blipFill>
        <p:spPr>
          <a:xfrm>
            <a:off x="4355976" y="4581128"/>
            <a:ext cx="4176464" cy="194421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39552" y="184482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1124744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      Celostátní základny EXOD 2012 – 2022  Středočeský  kraj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1844824"/>
            <a:ext cx="6048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Stříbrná Kutná Hora  -  </a:t>
            </a:r>
            <a:r>
              <a:rPr lang="cs-CZ" dirty="0"/>
              <a:t>organizátor:  ZO VOŠ a SPŠE Olomouc  Program:  UNESCO památky Kutné Hory (sv. Barbora,        Muzeum Stříbra a středověký důl Osel, Vlašský dvůr,</a:t>
            </a:r>
          </a:p>
          <a:p>
            <a:r>
              <a:rPr lang="cs-CZ" dirty="0"/>
              <a:t>Sedlecký  kostel  Nanebevzetí Panny Marie, Kostnice),</a:t>
            </a:r>
          </a:p>
          <a:p>
            <a:r>
              <a:rPr lang="cs-CZ" dirty="0"/>
              <a:t>zámky </a:t>
            </a:r>
            <a:r>
              <a:rPr lang="cs-CZ" dirty="0" err="1"/>
              <a:t>Kačina</a:t>
            </a:r>
            <a:r>
              <a:rPr lang="cs-CZ" dirty="0"/>
              <a:t>, Žleby, Slatiňany, Karlova koruna Chlumec, Sázavský klášter,  hrady Český Šternberk,  základy </a:t>
            </a:r>
            <a:r>
              <a:rPr lang="cs-CZ" dirty="0" err="1"/>
              <a:t>Siona</a:t>
            </a:r>
            <a:r>
              <a:rPr lang="cs-CZ" dirty="0"/>
              <a:t>,                      Státní hřebčín Kladruby (UNESCO)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39552" y="422108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99592" y="4149080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Kokořínsko</a:t>
            </a:r>
            <a:r>
              <a:rPr lang="cs-CZ" b="1" dirty="0"/>
              <a:t>  -  </a:t>
            </a:r>
            <a:r>
              <a:rPr lang="cs-CZ" dirty="0"/>
              <a:t>organizátor:  ZO ZŠ  </a:t>
            </a:r>
            <a:r>
              <a:rPr lang="cs-CZ" dirty="0" err="1"/>
              <a:t>Mšeno</a:t>
            </a:r>
            <a:r>
              <a:rPr lang="cs-CZ" dirty="0"/>
              <a:t>   Program:  Turistické poznávání         přírodních krás CHKO </a:t>
            </a:r>
            <a:r>
              <a:rPr lang="cs-CZ" dirty="0" err="1"/>
              <a:t>Kokořínsko</a:t>
            </a:r>
            <a:r>
              <a:rPr lang="cs-CZ" dirty="0"/>
              <a:t>                   (hluboká údolí, rozsáhlé lesy, </a:t>
            </a:r>
          </a:p>
          <a:p>
            <a:r>
              <a:rPr lang="cs-CZ" dirty="0"/>
              <a:t>pískovcové skalní útvary - pokličky,         vesnická lidová architektura,                       hrad </a:t>
            </a:r>
            <a:r>
              <a:rPr lang="cs-CZ" dirty="0" err="1"/>
              <a:t>Kokořín</a:t>
            </a:r>
            <a:r>
              <a:rPr lang="cs-CZ" dirty="0"/>
              <a:t>, lázně </a:t>
            </a:r>
            <a:r>
              <a:rPr lang="cs-CZ" dirty="0" err="1"/>
              <a:t>Mšené</a:t>
            </a:r>
            <a:r>
              <a:rPr lang="cs-CZ" dirty="0"/>
              <a:t>, Mělník)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6"/>
    </mc:Choice>
    <mc:Fallback xmlns="">
      <p:transition spd="slow" advTm="2152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inde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1340768"/>
            <a:ext cx="2664295" cy="2232248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pic>
        <p:nvPicPr>
          <p:cNvPr id="7" name="Obrázek 6" descr="kokorinske-poklicky.jpg"/>
          <p:cNvPicPr>
            <a:picLocks noChangeAspect="1"/>
          </p:cNvPicPr>
          <p:nvPr/>
        </p:nvPicPr>
        <p:blipFill>
          <a:blip r:embed="rId4" cstate="print"/>
          <a:srcRect t="1841" b="16400"/>
          <a:stretch>
            <a:fillRect/>
          </a:stretch>
        </p:blipFill>
        <p:spPr>
          <a:xfrm>
            <a:off x="467544" y="4005064"/>
            <a:ext cx="2664296" cy="24482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23728" y="908720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Celostátní základny EXOD  –   Středočeský  kraj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03848" y="1268760"/>
            <a:ext cx="5832648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                                                                                         ● </a:t>
            </a:r>
            <a:r>
              <a:rPr lang="cs-CZ" i="1" dirty="0"/>
              <a:t>nejhlubší příbramský důl měří 1838 m s teplotou +40◦C?    </a:t>
            </a:r>
          </a:p>
          <a:p>
            <a:r>
              <a:rPr lang="cs-CZ" b="1" i="1" dirty="0"/>
              <a:t>● </a:t>
            </a:r>
            <a:r>
              <a:rPr lang="cs-CZ" i="1" dirty="0"/>
              <a:t>nejstarší  parní lokomotiva v </a:t>
            </a:r>
            <a:r>
              <a:rPr lang="cs-CZ" i="1" dirty="0" err="1"/>
              <a:t>Lužné</a:t>
            </a:r>
            <a:r>
              <a:rPr lang="cs-CZ" i="1" dirty="0"/>
              <a:t> je Kafemlejnek r.1898? </a:t>
            </a:r>
            <a:r>
              <a:rPr lang="cs-CZ" b="1" i="1" dirty="0"/>
              <a:t>● </a:t>
            </a:r>
            <a:r>
              <a:rPr lang="cs-CZ" i="1" dirty="0"/>
              <a:t>nejvyšším  bodem kraje je vrch Tok 865m </a:t>
            </a:r>
            <a:r>
              <a:rPr lang="cs-CZ" i="1" dirty="0" err="1"/>
              <a:t>n.m</a:t>
            </a:r>
            <a:r>
              <a:rPr lang="cs-CZ" i="1" dirty="0"/>
              <a:t>. v Brdech?   </a:t>
            </a:r>
            <a:r>
              <a:rPr lang="cs-CZ" b="1" i="1" dirty="0"/>
              <a:t>● </a:t>
            </a:r>
            <a:r>
              <a:rPr lang="cs-CZ" i="1" dirty="0"/>
              <a:t>největší koncentraci památek UNESCO má Kutná Hora?     </a:t>
            </a:r>
            <a:r>
              <a:rPr lang="cs-CZ" b="1" i="1" dirty="0"/>
              <a:t>● </a:t>
            </a:r>
            <a:r>
              <a:rPr lang="cs-CZ" i="1" dirty="0"/>
              <a:t>kraj má nejhustší silniční síť s 8 636 km a 1 800 mosty?      </a:t>
            </a:r>
            <a:r>
              <a:rPr lang="cs-CZ" b="1" i="1" dirty="0"/>
              <a:t>● </a:t>
            </a:r>
            <a:r>
              <a:rPr lang="cs-CZ" i="1" dirty="0"/>
              <a:t>velikostí, počtem obcí a obyvatel je největším  krajem ČR?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75856" y="357301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Vědomostní kvíz: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275856" y="3861048"/>
            <a:ext cx="54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1600" b="1" i="1" dirty="0"/>
              <a:t>1.  Skalní útvary „</a:t>
            </a:r>
            <a:r>
              <a:rPr lang="cs-CZ" sz="1600" b="1" i="1" dirty="0" err="1"/>
              <a:t>kokořínské</a:t>
            </a:r>
            <a:r>
              <a:rPr lang="cs-CZ" sz="1600" b="1" i="1" dirty="0"/>
              <a:t> pokličky“  jsou tvořeny z:       </a:t>
            </a:r>
          </a:p>
          <a:p>
            <a:pPr marL="342900" indent="-342900"/>
            <a:r>
              <a:rPr lang="cs-CZ" sz="1600" i="1" dirty="0"/>
              <a:t>      a) vápence        b) čediče        c) pískovce        d) granitu                         </a:t>
            </a:r>
          </a:p>
          <a:p>
            <a:pPr marL="342900" indent="-342900"/>
            <a:r>
              <a:rPr lang="cs-CZ" sz="1600" b="1" i="1" dirty="0"/>
              <a:t>2.  V Kladně dnes žije podle odhadu kolik tisíc obyvatel:            </a:t>
            </a:r>
          </a:p>
          <a:p>
            <a:pPr marL="342900" indent="-342900"/>
            <a:r>
              <a:rPr lang="cs-CZ" sz="1600" i="1" dirty="0"/>
              <a:t>      a) 48 tis.            b)  58 tis.        c)  68 tis.           d)  78 tis.</a:t>
            </a:r>
          </a:p>
          <a:p>
            <a:pPr marL="342900" indent="-342900"/>
            <a:r>
              <a:rPr lang="cs-CZ" sz="1600" b="1" i="1" dirty="0"/>
              <a:t>3.  V </a:t>
            </a:r>
            <a:r>
              <a:rPr lang="cs-CZ" sz="1600" b="1" i="1" dirty="0" err="1"/>
              <a:t>žehušické</a:t>
            </a:r>
            <a:r>
              <a:rPr lang="cs-CZ" sz="1600" b="1" i="1" dirty="0"/>
              <a:t> oboře jsou chována vzácná zvířata:           </a:t>
            </a:r>
          </a:p>
          <a:p>
            <a:pPr marL="342900" indent="-342900"/>
            <a:r>
              <a:rPr lang="cs-CZ" sz="1600" i="1" dirty="0"/>
              <a:t>      a) bílí jeleni    b) jeleni sika    c) </a:t>
            </a:r>
            <a:r>
              <a:rPr lang="cs-CZ" sz="1600" i="1" dirty="0" err="1"/>
              <a:t>daňci</a:t>
            </a:r>
            <a:r>
              <a:rPr lang="cs-CZ" sz="1600" i="1" dirty="0"/>
              <a:t> skvrnití   d) jeleni lesní</a:t>
            </a:r>
          </a:p>
          <a:p>
            <a:pPr marL="342900" indent="-342900"/>
            <a:r>
              <a:rPr lang="cs-CZ" sz="1600" b="1" i="1" dirty="0"/>
              <a:t>4.  B. Smetana žil na konci života u své dcery v myslivně:</a:t>
            </a:r>
          </a:p>
          <a:p>
            <a:pPr marL="342900" indent="-342900"/>
            <a:r>
              <a:rPr lang="cs-CZ" sz="1600" i="1" dirty="0"/>
              <a:t>      a) Vysoké u Příbrami     b) </a:t>
            </a:r>
            <a:r>
              <a:rPr lang="cs-CZ" sz="1600" i="1" dirty="0" err="1"/>
              <a:t>Jabkenicích</a:t>
            </a:r>
            <a:r>
              <a:rPr lang="cs-CZ" sz="1600" i="1" dirty="0"/>
              <a:t>     c) </a:t>
            </a:r>
            <a:r>
              <a:rPr lang="cs-CZ" sz="1600" i="1" dirty="0" err="1"/>
              <a:t>Křečovicích</a:t>
            </a:r>
            <a:r>
              <a:rPr lang="cs-CZ" sz="1600" i="1" dirty="0"/>
              <a:t> </a:t>
            </a:r>
          </a:p>
          <a:p>
            <a:pPr marL="342900" indent="-342900"/>
            <a:r>
              <a:rPr lang="cs-CZ" sz="1600" b="1" i="1" dirty="0"/>
              <a:t>5.  Vysídlení </a:t>
            </a:r>
            <a:r>
              <a:rPr lang="cs-CZ" sz="1600" b="1" i="1" dirty="0" err="1"/>
              <a:t>Sedlčanska</a:t>
            </a:r>
            <a:r>
              <a:rPr lang="cs-CZ" sz="1600" b="1" i="1" dirty="0"/>
              <a:t> a Benešovska  bylo v r. 1944 pro: </a:t>
            </a:r>
          </a:p>
          <a:p>
            <a:pPr marL="342900" indent="-342900"/>
            <a:r>
              <a:rPr lang="cs-CZ" sz="1600" i="1" dirty="0"/>
              <a:t>     a) cvičiště SS     b) pobočku koncentráku    c) stavbu přehrady </a:t>
            </a:r>
          </a:p>
          <a:p>
            <a:pPr marL="342900" indent="-342900"/>
            <a:r>
              <a:rPr lang="cs-CZ" sz="1600" i="1" dirty="0"/>
              <a:t> 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7544" y="6525344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1c, 2c, 3a, 4b, 5a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7"/>
    </mc:Choice>
    <mc:Fallback xmlns="">
      <p:transition spd="slow" advTm="217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47664" y="119675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 Celostátní základny EXOD 2012 – 2022  Jihočeský  kraj</a:t>
            </a:r>
          </a:p>
          <a:p>
            <a:endParaRPr lang="cs-CZ" sz="2000" b="1" dirty="0"/>
          </a:p>
        </p:txBody>
      </p:sp>
      <p:pic>
        <p:nvPicPr>
          <p:cNvPr id="8" name="Obrázek 7" descr="index_029.jpg"/>
          <p:cNvPicPr>
            <a:picLocks noChangeAspect="1"/>
          </p:cNvPicPr>
          <p:nvPr/>
        </p:nvPicPr>
        <p:blipFill>
          <a:blip r:embed="rId3" cstate="print"/>
          <a:srcRect l="9838" r="5113"/>
          <a:stretch>
            <a:fillRect/>
          </a:stretch>
        </p:blipFill>
        <p:spPr>
          <a:xfrm>
            <a:off x="683568" y="1772816"/>
            <a:ext cx="7992888" cy="482453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0" name="Obdélník 9"/>
          <p:cNvSpPr/>
          <p:nvPr/>
        </p:nvSpPr>
        <p:spPr>
          <a:xfrm>
            <a:off x="6156176" y="227687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6156176" y="285293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6444208" y="227687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444208" y="278092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14" name="Elipsa 13"/>
          <p:cNvSpPr/>
          <p:nvPr/>
        </p:nvSpPr>
        <p:spPr>
          <a:xfrm>
            <a:off x="4139952" y="450912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3707904" y="407707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2267744" y="486916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3203848" y="544522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2771800" y="443711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347864" y="242088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932040" y="285293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5148064" y="436510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491880" y="472514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2771800" y="328498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1"/>
    </mc:Choice>
    <mc:Fallback xmlns="">
      <p:transition spd="slow" advTm="215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pis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18" t="11429" r="8197" b="11429"/>
          <a:stretch>
            <a:fillRect/>
          </a:stretch>
        </p:blipFill>
        <p:spPr>
          <a:xfrm>
            <a:off x="467544" y="1628800"/>
            <a:ext cx="3600400" cy="2376264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05273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Celostátní základny EXOD 2012 – 2022  Jihočeský  kraj</a:t>
            </a:r>
          </a:p>
        </p:txBody>
      </p:sp>
      <p:sp>
        <p:nvSpPr>
          <p:cNvPr id="8" name="Obdélník 7"/>
          <p:cNvSpPr/>
          <p:nvPr/>
        </p:nvSpPr>
        <p:spPr>
          <a:xfrm>
            <a:off x="4283968" y="16288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72000" y="1628800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Písek  </a:t>
            </a:r>
            <a:r>
              <a:rPr lang="cs-CZ" dirty="0"/>
              <a:t>-  organizátor:  ZO ZŠ Jana Husa Písek          Program:  památky Písku, Protivína, Putimi,    klášter Milevsko, tvrz </a:t>
            </a:r>
            <a:r>
              <a:rPr lang="cs-CZ" dirty="0" err="1"/>
              <a:t>Kestřany</a:t>
            </a:r>
            <a:r>
              <a:rPr lang="cs-CZ" dirty="0"/>
              <a:t>, zámky Orlík, </a:t>
            </a:r>
            <a:r>
              <a:rPr lang="cs-CZ" dirty="0" err="1"/>
              <a:t>Vráž</a:t>
            </a:r>
            <a:r>
              <a:rPr lang="cs-CZ" dirty="0"/>
              <a:t> u Písku, hrad Zvíkov a plavba po Vltavě,  </a:t>
            </a:r>
            <a:r>
              <a:rPr lang="cs-CZ" dirty="0" err="1"/>
              <a:t>Myšenec</a:t>
            </a:r>
            <a:r>
              <a:rPr lang="cs-CZ" dirty="0"/>
              <a:t>, </a:t>
            </a:r>
            <a:r>
              <a:rPr lang="cs-CZ" dirty="0" err="1"/>
              <a:t>Mirotice</a:t>
            </a:r>
            <a:r>
              <a:rPr lang="cs-CZ" dirty="0"/>
              <a:t> (</a:t>
            </a:r>
            <a:r>
              <a:rPr lang="cs-CZ" dirty="0" err="1"/>
              <a:t>M</a:t>
            </a:r>
            <a:r>
              <a:rPr lang="cs-CZ" dirty="0"/>
              <a:t>.Aleš),  NPR </a:t>
            </a:r>
            <a:r>
              <a:rPr lang="cs-CZ" dirty="0" err="1"/>
              <a:t>Řežabinec</a:t>
            </a:r>
            <a:r>
              <a:rPr lang="cs-CZ" dirty="0"/>
              <a:t>, památník bitvy u Sudoměře,  </a:t>
            </a:r>
            <a:r>
              <a:rPr lang="cs-CZ" dirty="0" err="1"/>
              <a:t>rómský</a:t>
            </a:r>
            <a:r>
              <a:rPr lang="cs-CZ" dirty="0"/>
              <a:t> tábor Lety  u Písku</a:t>
            </a:r>
          </a:p>
        </p:txBody>
      </p:sp>
      <p:pic>
        <p:nvPicPr>
          <p:cNvPr id="10" name="Obrázek 9" descr="tábor.jpg"/>
          <p:cNvPicPr>
            <a:picLocks noChangeAspect="1"/>
          </p:cNvPicPr>
          <p:nvPr/>
        </p:nvPicPr>
        <p:blipFill>
          <a:blip r:embed="rId4" cstate="print"/>
          <a:srcRect l="3538" r="21650" b="17240"/>
          <a:stretch>
            <a:fillRect/>
          </a:stretch>
        </p:blipFill>
        <p:spPr>
          <a:xfrm>
            <a:off x="4860032" y="3933056"/>
            <a:ext cx="3888432" cy="25922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7544" y="443711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55576" y="4437112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Tábor</a:t>
            </a:r>
            <a:r>
              <a:rPr lang="cs-CZ" dirty="0"/>
              <a:t>  - organizátor:  ZO ZŠ J. Husa Písek Program:  památky Tábora, Bechyně, </a:t>
            </a:r>
            <a:r>
              <a:rPr lang="cs-CZ" dirty="0" err="1"/>
              <a:t>Bernartice</a:t>
            </a:r>
            <a:r>
              <a:rPr lang="cs-CZ" dirty="0"/>
              <a:t>, </a:t>
            </a:r>
            <a:r>
              <a:rPr lang="cs-CZ" dirty="0" err="1"/>
              <a:t>Sezimovo</a:t>
            </a:r>
            <a:r>
              <a:rPr lang="cs-CZ" dirty="0"/>
              <a:t> Ústí, Soběslavská blata (selské baroko), </a:t>
            </a:r>
            <a:r>
              <a:rPr lang="cs-CZ" dirty="0" err="1"/>
              <a:t>Chýnov</a:t>
            </a:r>
            <a:r>
              <a:rPr lang="cs-CZ" dirty="0"/>
              <a:t> a jeskyně, </a:t>
            </a:r>
            <a:r>
              <a:rPr lang="cs-CZ" dirty="0" err="1"/>
              <a:t>Stádlecký</a:t>
            </a:r>
            <a:r>
              <a:rPr lang="cs-CZ" dirty="0"/>
              <a:t> a Podolský most, Kozí Hrádek, poutní místa Klokoty a </a:t>
            </a:r>
            <a:r>
              <a:rPr lang="cs-CZ" dirty="0" err="1"/>
              <a:t>Sepekov</a:t>
            </a:r>
            <a:r>
              <a:rPr lang="cs-CZ" dirty="0"/>
              <a:t>, starý mlýn </a:t>
            </a:r>
            <a:r>
              <a:rPr lang="cs-CZ" dirty="0" err="1"/>
              <a:t>Božetice</a:t>
            </a:r>
            <a:r>
              <a:rPr lang="cs-CZ" dirty="0"/>
              <a:t>, rozhledna </a:t>
            </a:r>
            <a:r>
              <a:rPr lang="cs-CZ" dirty="0" err="1"/>
              <a:t>Hýlačka</a:t>
            </a:r>
            <a:r>
              <a:rPr lang="cs-CZ" dirty="0"/>
              <a:t>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0"/>
    </mc:Choice>
    <mc:Fallback xmlns="">
      <p:transition spd="slow" advTm="217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index_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888432" cy="2376264"/>
          </a:xfrm>
        </p:spPr>
      </p:pic>
      <p:pic>
        <p:nvPicPr>
          <p:cNvPr id="5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6632"/>
            <a:ext cx="74168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716016" y="54868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619672" y="11247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Celostátní základny EXOD 2012 – 2022  Jihočeský  kraj</a:t>
            </a:r>
          </a:p>
        </p:txBody>
      </p:sp>
      <p:pic>
        <p:nvPicPr>
          <p:cNvPr id="10" name="Obrázek 9" descr="třeboň zámek.jpg"/>
          <p:cNvPicPr>
            <a:picLocks noChangeAspect="1"/>
          </p:cNvPicPr>
          <p:nvPr/>
        </p:nvPicPr>
        <p:blipFill>
          <a:blip r:embed="rId4" cstate="print"/>
          <a:srcRect l="18500" r="8732" b="9051"/>
          <a:stretch>
            <a:fillRect/>
          </a:stretch>
        </p:blipFill>
        <p:spPr>
          <a:xfrm>
            <a:off x="467544" y="1628800"/>
            <a:ext cx="3816424" cy="237626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95536" y="414908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44008" y="414908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4149080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Třeboň                                                </a:t>
            </a:r>
            <a:r>
              <a:rPr lang="cs-CZ" dirty="0" err="1"/>
              <a:t>org</a:t>
            </a:r>
            <a:r>
              <a:rPr lang="cs-CZ" dirty="0"/>
              <a:t>.:</a:t>
            </a:r>
            <a:r>
              <a:rPr lang="cs-CZ" b="1" dirty="0"/>
              <a:t> </a:t>
            </a:r>
            <a:r>
              <a:rPr lang="cs-CZ" dirty="0"/>
              <a:t>ZO G J. </a:t>
            </a:r>
            <a:r>
              <a:rPr lang="cs-CZ" dirty="0" err="1"/>
              <a:t>Jirsíka</a:t>
            </a:r>
            <a:r>
              <a:rPr lang="cs-CZ" dirty="0"/>
              <a:t> České Budějovice Program:  památky Třeboně (zámek, </a:t>
            </a:r>
            <a:r>
              <a:rPr lang="cs-CZ" dirty="0" err="1"/>
              <a:t>Schwarzenberská</a:t>
            </a:r>
            <a:r>
              <a:rPr lang="cs-CZ" dirty="0"/>
              <a:t> hrobka, muzea,…), CHKO Třeboňsko (rybníky, Zlatá Stoka, řeka Lužnice), Jindřichův Hradec, zámek Červená Lhota, hrad </a:t>
            </a:r>
            <a:r>
              <a:rPr lang="cs-CZ" dirty="0" err="1"/>
              <a:t>Landštejn</a:t>
            </a:r>
            <a:r>
              <a:rPr lang="cs-CZ" dirty="0"/>
              <a:t>, exkurze do pivovaru Regent, archívu,..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4149080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Prachatice – brána Šumavy                 </a:t>
            </a:r>
            <a:r>
              <a:rPr lang="cs-CZ" dirty="0" err="1"/>
              <a:t>org</a:t>
            </a:r>
            <a:r>
              <a:rPr lang="cs-CZ" dirty="0"/>
              <a:t>.: ZO G. J. </a:t>
            </a:r>
            <a:r>
              <a:rPr lang="cs-CZ" dirty="0" err="1"/>
              <a:t>Jirsíka</a:t>
            </a:r>
            <a:r>
              <a:rPr lang="cs-CZ" dirty="0"/>
              <a:t> České Budějovice Program: památky Prachatic, </a:t>
            </a:r>
            <a:r>
              <a:rPr lang="cs-CZ" dirty="0" err="1"/>
              <a:t>Vimperka</a:t>
            </a:r>
            <a:r>
              <a:rPr lang="cs-CZ" dirty="0"/>
              <a:t>, </a:t>
            </a:r>
            <a:r>
              <a:rPr lang="cs-CZ" dirty="0" err="1"/>
              <a:t>Volar</a:t>
            </a:r>
            <a:r>
              <a:rPr lang="cs-CZ" dirty="0"/>
              <a:t>, výstup na vrch </a:t>
            </a:r>
            <a:r>
              <a:rPr lang="cs-CZ" dirty="0" err="1"/>
              <a:t>Libín</a:t>
            </a:r>
            <a:r>
              <a:rPr lang="cs-CZ" dirty="0"/>
              <a:t>, Rokyta, poznávání Šumavy pěšky, autobusem, vlakem (Boubín, </a:t>
            </a:r>
            <a:r>
              <a:rPr lang="cs-CZ" dirty="0" err="1"/>
              <a:t>Kvilda</a:t>
            </a:r>
            <a:r>
              <a:rPr lang="cs-CZ" dirty="0"/>
              <a:t>, Borová Lada, </a:t>
            </a:r>
            <a:r>
              <a:rPr lang="cs-CZ" dirty="0" err="1"/>
              <a:t>Chalupská</a:t>
            </a:r>
            <a:r>
              <a:rPr lang="cs-CZ" dirty="0"/>
              <a:t> </a:t>
            </a:r>
            <a:r>
              <a:rPr lang="cs-CZ" dirty="0" err="1"/>
              <a:t>slať</a:t>
            </a:r>
            <a:r>
              <a:rPr lang="cs-CZ" dirty="0"/>
              <a:t>, Modrava, Čeňkova pila, </a:t>
            </a:r>
            <a:r>
              <a:rPr lang="cs-CZ" dirty="0" err="1"/>
              <a:t>Povydří</a:t>
            </a:r>
            <a:r>
              <a:rPr lang="cs-CZ" dirty="0"/>
              <a:t>,…)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"/>
    </mc:Choice>
    <mc:Fallback xmlns="">
      <p:transition spd="slow" advTm="344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vlta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125" r="3626" b="8383"/>
          <a:stretch>
            <a:fillRect/>
          </a:stretch>
        </p:blipFill>
        <p:spPr>
          <a:xfrm>
            <a:off x="395536" y="4149080"/>
            <a:ext cx="3600400" cy="2232248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47664" y="1124744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Celostátní základny EXOD 2012 – 2022  Jihočeský  kraj</a:t>
            </a:r>
            <a:endParaRPr lang="cs-CZ" sz="2000" dirty="0"/>
          </a:p>
        </p:txBody>
      </p:sp>
      <p:pic>
        <p:nvPicPr>
          <p:cNvPr id="10" name="Obrázek 9" descr="strakonice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700808"/>
            <a:ext cx="3600400" cy="216024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139952" y="17008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139952" y="414908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499992" y="1628800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 dudákem po Strakonicku                             </a:t>
            </a:r>
            <a:r>
              <a:rPr lang="cs-CZ" dirty="0"/>
              <a:t>organizátor:  ZO OROS  Blansko                     Program: historie a památky Strakonicka, hrady a zámky Strakonice, Blatná, Lnáře, Horažďovice, </a:t>
            </a:r>
            <a:r>
              <a:rPr lang="cs-CZ" dirty="0" err="1"/>
              <a:t>Čestlice</a:t>
            </a:r>
            <a:r>
              <a:rPr lang="cs-CZ" dirty="0"/>
              <a:t> a Volyně. Pěší výstupy na vyhlídky a rozhledny, exkurze , hudební večery…</a:t>
            </a:r>
            <a:r>
              <a:rPr lang="cs-CZ" b="1" dirty="0"/>
              <a:t>                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572000" y="4077072"/>
            <a:ext cx="4104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Vltava  -  po vodě z V. Brodu do </a:t>
            </a:r>
            <a:r>
              <a:rPr lang="cs-CZ" b="1" dirty="0" err="1"/>
              <a:t>Boršova</a:t>
            </a:r>
            <a:r>
              <a:rPr lang="cs-CZ" b="1" dirty="0"/>
              <a:t>  </a:t>
            </a:r>
            <a:r>
              <a:rPr lang="cs-CZ" dirty="0"/>
              <a:t>organizátor: ZO G kpt. Jaroše Brno      Program:  Splutí Vltavy z Vyššího Brodu do </a:t>
            </a:r>
            <a:r>
              <a:rPr lang="cs-CZ" dirty="0" err="1"/>
              <a:t>Boršova</a:t>
            </a:r>
            <a:r>
              <a:rPr lang="cs-CZ" dirty="0"/>
              <a:t> (klášter Vyšší</a:t>
            </a:r>
            <a:r>
              <a:rPr lang="cs-CZ" b="1" dirty="0"/>
              <a:t> </a:t>
            </a:r>
            <a:r>
              <a:rPr lang="cs-CZ" dirty="0"/>
              <a:t>Brod, Rožmberk, město a zámek Český Krumlov, zříceniny hradu Dívčí kámen, klášter Zlatá Koruna, </a:t>
            </a:r>
            <a:r>
              <a:rPr lang="cs-CZ" dirty="0" err="1"/>
              <a:t>Boršov</a:t>
            </a:r>
            <a:r>
              <a:rPr lang="cs-CZ" dirty="0"/>
              <a:t>, příroda v okolí Vltavy)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8"/>
    </mc:Choice>
    <mc:Fallback xmlns="">
      <p:transition spd="slow" advTm="2191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91680" y="1052736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Celostátní základny EXOD 2012 – 2022  Jihočeský  kraj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568" y="155679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b="1" i="1" dirty="0"/>
              <a:t> 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619672" y="1484784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●  </a:t>
            </a:r>
            <a:r>
              <a:rPr lang="cs-CZ" i="1" dirty="0"/>
              <a:t>nejvýše položený 1053</a:t>
            </a:r>
            <a:r>
              <a:rPr lang="cs-CZ" b="1" i="1" dirty="0"/>
              <a:t> </a:t>
            </a:r>
            <a:r>
              <a:rPr lang="cs-CZ" i="1" dirty="0"/>
              <a:t>m </a:t>
            </a:r>
            <a:r>
              <a:rPr lang="cs-CZ" i="1" dirty="0" err="1"/>
              <a:t>n.m</a:t>
            </a:r>
            <a:r>
              <a:rPr lang="cs-CZ" i="1" dirty="0"/>
              <a:t>. je Vítkův hrádek ze 13. století?                  </a:t>
            </a:r>
            <a:r>
              <a:rPr lang="cs-CZ" b="1" i="1" dirty="0"/>
              <a:t>●  </a:t>
            </a:r>
            <a:r>
              <a:rPr lang="cs-CZ" i="1" dirty="0"/>
              <a:t>největší u nás je barokní budějovická Samsonova kašna z r. 1727?           </a:t>
            </a:r>
            <a:r>
              <a:rPr lang="cs-CZ" b="1" i="1" dirty="0"/>
              <a:t>●  </a:t>
            </a:r>
            <a:r>
              <a:rPr lang="cs-CZ" i="1" dirty="0"/>
              <a:t>nejstarší přírodní rezervace v Evropě je </a:t>
            </a:r>
            <a:r>
              <a:rPr lang="cs-CZ" i="1" dirty="0" err="1"/>
              <a:t>Žofinský</a:t>
            </a:r>
            <a:r>
              <a:rPr lang="cs-CZ" i="1" dirty="0"/>
              <a:t> prales z r. 1838?             </a:t>
            </a:r>
            <a:r>
              <a:rPr lang="cs-CZ" b="1" i="1" dirty="0"/>
              <a:t>●  </a:t>
            </a:r>
            <a:r>
              <a:rPr lang="cs-CZ" i="1" dirty="0"/>
              <a:t>nejdelší řeka kraje i ČR je Vltava 430 km dlouhá?                                         </a:t>
            </a:r>
            <a:r>
              <a:rPr lang="cs-CZ" b="1" i="1" dirty="0"/>
              <a:t>●  </a:t>
            </a:r>
            <a:r>
              <a:rPr lang="cs-CZ" i="1" dirty="0"/>
              <a:t>největší náš rybník Rožmberk má 489 ha, nejhlubší je </a:t>
            </a:r>
            <a:r>
              <a:rPr lang="cs-CZ" i="1" dirty="0" err="1"/>
              <a:t>Staňkovský</a:t>
            </a:r>
            <a:r>
              <a:rPr lang="cs-CZ" i="1" dirty="0"/>
              <a:t>  16m?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9552" y="14847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</a:t>
            </a:r>
          </a:p>
        </p:txBody>
      </p:sp>
      <p:pic>
        <p:nvPicPr>
          <p:cNvPr id="11" name="Obrázek 10" descr="rybnik-sv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996952"/>
            <a:ext cx="7776864" cy="144016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5091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Vědomostní kvíz: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39752" y="4509120"/>
            <a:ext cx="61206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/>
              <a:t>1.  Knížecí rod </a:t>
            </a:r>
            <a:r>
              <a:rPr lang="cs-CZ" sz="1600" b="1" i="1" dirty="0" err="1"/>
              <a:t>Schwarzenberků</a:t>
            </a:r>
            <a:r>
              <a:rPr lang="cs-CZ" sz="1600" b="1" i="1" dirty="0"/>
              <a:t> má dvě rodinné hrobky v:                      </a:t>
            </a:r>
            <a:r>
              <a:rPr lang="cs-CZ" sz="1600" i="1" dirty="0"/>
              <a:t>a) Třeboni a Orlíku        b) Třeboni a Hluboké     c) Třeboni a Vyšším Brodě </a:t>
            </a:r>
            <a:r>
              <a:rPr lang="cs-CZ" sz="1600" b="1" i="1" dirty="0"/>
              <a:t>2.  Strakonický hrad maltézských rytířů má známou věž zvanou:          </a:t>
            </a:r>
            <a:r>
              <a:rPr lang="cs-CZ" sz="1600" i="1" dirty="0"/>
              <a:t>a)  </a:t>
            </a:r>
            <a:r>
              <a:rPr lang="cs-CZ" sz="1600" i="1" dirty="0" err="1"/>
              <a:t>Kotnov</a:t>
            </a:r>
            <a:r>
              <a:rPr lang="cs-CZ" sz="1600" i="1" dirty="0"/>
              <a:t>                b)  Černou              c)  Hladovou           d)  Rumpál                </a:t>
            </a:r>
            <a:r>
              <a:rPr lang="cs-CZ" sz="1600" b="1" i="1" dirty="0"/>
              <a:t>3.  Jindřichohradeckým kostelem</a:t>
            </a:r>
            <a:r>
              <a:rPr lang="cs-CZ" i="1" dirty="0"/>
              <a:t> </a:t>
            </a:r>
            <a:r>
              <a:rPr lang="cs-CZ" sz="1600" b="1" i="1" dirty="0"/>
              <a:t>Nanebevzetí Panny Marie prochází:  </a:t>
            </a:r>
            <a:r>
              <a:rPr lang="cs-CZ" sz="1600" i="1" dirty="0"/>
              <a:t>a)  14. poledník      b) 15. poledník      c) 16. poledník       d) 17. poledník    </a:t>
            </a:r>
            <a:r>
              <a:rPr lang="cs-CZ" sz="1600" b="1" i="1" dirty="0"/>
              <a:t>4.  Nejstarší Kamenný most v Písku měří 110m a byl postaven v:             </a:t>
            </a:r>
            <a:r>
              <a:rPr lang="cs-CZ" sz="1600" i="1" dirty="0"/>
              <a:t>a)  11. století           b)  12. století         c)  13. století          d)  14. století</a:t>
            </a:r>
            <a:r>
              <a:rPr lang="cs-CZ" sz="1600" b="1" i="1" dirty="0"/>
              <a:t> </a:t>
            </a:r>
            <a:endParaRPr lang="cs-CZ" i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6381328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/>
              <a:t>1a, 2d, 3b, 4c</a:t>
            </a:r>
            <a:endParaRPr lang="cs-CZ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7"/>
    </mc:Choice>
    <mc:Fallback xmlns="">
      <p:transition spd="slow" advTm="2161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mapa plze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556792"/>
            <a:ext cx="5832648" cy="4968552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31640" y="1052736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      Celostátní základny EXOD 2012 – 2022  Plzeňský  kraj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899592" y="472514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899592" y="530120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187624" y="46531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 EXOD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187624" y="52292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EXOD</a:t>
            </a:r>
          </a:p>
        </p:txBody>
      </p:sp>
      <p:sp>
        <p:nvSpPr>
          <p:cNvPr id="13" name="Elipsa 12"/>
          <p:cNvSpPr/>
          <p:nvPr/>
        </p:nvSpPr>
        <p:spPr>
          <a:xfrm>
            <a:off x="6084168" y="328498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3995936" y="450912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5796136" y="242088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4"/>
    </mc:Choice>
    <mc:Fallback xmlns="">
      <p:transition spd="slow" advTm="2151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91680" y="1052736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Plzeňský  kraj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539552" y="148478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899592" y="148478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Severní Plzeňsko  </a:t>
            </a:r>
            <a:r>
              <a:rPr lang="cs-CZ" dirty="0"/>
              <a:t>-  organizátor:  ZO ZŠ Dolní Bělá                                                Program:  Horní Bříza (keramické muzeum), památky Plzně (pivovar, muzeum), klášter Plasy, Teplá, Mariánská </a:t>
            </a:r>
            <a:r>
              <a:rPr lang="cs-CZ" dirty="0" err="1"/>
              <a:t>Týnice</a:t>
            </a:r>
            <a:r>
              <a:rPr lang="cs-CZ" dirty="0"/>
              <a:t>, kostel </a:t>
            </a:r>
            <a:r>
              <a:rPr lang="cs-CZ" dirty="0" err="1"/>
              <a:t>Luková</a:t>
            </a:r>
            <a:r>
              <a:rPr lang="cs-CZ" dirty="0"/>
              <a:t>, zámek Manětín, </a:t>
            </a:r>
            <a:r>
              <a:rPr lang="cs-CZ" dirty="0" err="1"/>
              <a:t>Chyše</a:t>
            </a:r>
            <a:r>
              <a:rPr lang="cs-CZ" dirty="0"/>
              <a:t>,  </a:t>
            </a:r>
            <a:r>
              <a:rPr lang="cs-CZ" dirty="0" err="1"/>
              <a:t>Kožlany</a:t>
            </a:r>
            <a:r>
              <a:rPr lang="cs-CZ" dirty="0"/>
              <a:t> (E. Beneš), </a:t>
            </a:r>
            <a:r>
              <a:rPr lang="cs-CZ" dirty="0" err="1"/>
              <a:t>Třemošná</a:t>
            </a:r>
            <a:r>
              <a:rPr lang="cs-CZ" dirty="0"/>
              <a:t> (V. Brožík), </a:t>
            </a:r>
            <a:r>
              <a:rPr lang="cs-CZ" dirty="0" err="1"/>
              <a:t>Rabštejn</a:t>
            </a:r>
            <a:r>
              <a:rPr lang="cs-CZ" dirty="0"/>
              <a:t>, Žlutice, Mariánské Lázně</a:t>
            </a:r>
            <a:endParaRPr lang="cs-CZ" b="1" dirty="0"/>
          </a:p>
        </p:txBody>
      </p:sp>
      <p:pic>
        <p:nvPicPr>
          <p:cNvPr id="9" name="Obrázek 8" descr="klaster-marianska-tynice.jpg"/>
          <p:cNvPicPr>
            <a:picLocks noChangeAspect="1"/>
          </p:cNvPicPr>
          <p:nvPr/>
        </p:nvPicPr>
        <p:blipFill>
          <a:blip r:embed="rId3" cstate="print"/>
          <a:srcRect l="11413" t="17451" r="6688" b="5900"/>
          <a:stretch>
            <a:fillRect/>
          </a:stretch>
        </p:blipFill>
        <p:spPr>
          <a:xfrm>
            <a:off x="5652120" y="2852936"/>
            <a:ext cx="3096344" cy="352839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23528" y="27089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259632" y="2708920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● </a:t>
            </a:r>
            <a:r>
              <a:rPr lang="cs-CZ" i="1" dirty="0"/>
              <a:t> K. Čapek byl učitelem v zámku </a:t>
            </a:r>
            <a:r>
              <a:rPr lang="cs-CZ" i="1" dirty="0" err="1"/>
              <a:t>Chyše</a:t>
            </a:r>
            <a:r>
              <a:rPr lang="cs-CZ" i="1" dirty="0"/>
              <a:t>?       </a:t>
            </a:r>
            <a:r>
              <a:rPr lang="cs-CZ" dirty="0"/>
              <a:t>●  </a:t>
            </a:r>
            <a:r>
              <a:rPr lang="cs-CZ" i="1" dirty="0" err="1"/>
              <a:t>Rabštejn</a:t>
            </a:r>
            <a:r>
              <a:rPr lang="cs-CZ" i="1" dirty="0"/>
              <a:t> je nejmenším</a:t>
            </a:r>
            <a:r>
              <a:rPr lang="cs-CZ" dirty="0"/>
              <a:t> </a:t>
            </a:r>
            <a:r>
              <a:rPr lang="cs-CZ" i="1" dirty="0"/>
              <a:t>městem kraje?      </a:t>
            </a:r>
            <a:r>
              <a:rPr lang="cs-CZ" dirty="0"/>
              <a:t>●  </a:t>
            </a:r>
            <a:r>
              <a:rPr lang="cs-CZ" i="1" dirty="0"/>
              <a:t>Mariánskou </a:t>
            </a:r>
            <a:r>
              <a:rPr lang="cs-CZ" i="1" dirty="0" err="1"/>
              <a:t>Týnici</a:t>
            </a:r>
            <a:r>
              <a:rPr lang="cs-CZ" i="1" dirty="0"/>
              <a:t> projektoval </a:t>
            </a:r>
            <a:r>
              <a:rPr lang="cs-CZ" i="1" dirty="0" err="1"/>
              <a:t>J.B.Santini</a:t>
            </a:r>
            <a:r>
              <a:rPr lang="cs-CZ" i="1" dirty="0"/>
              <a:t>? </a:t>
            </a:r>
            <a:r>
              <a:rPr lang="cs-CZ" dirty="0"/>
              <a:t>●  </a:t>
            </a:r>
            <a:r>
              <a:rPr lang="cs-CZ" i="1" dirty="0"/>
              <a:t>Klášter Teplá patřil řádu premonstrátů?   </a:t>
            </a:r>
            <a:r>
              <a:rPr lang="cs-CZ" dirty="0"/>
              <a:t>●  </a:t>
            </a:r>
            <a:r>
              <a:rPr lang="cs-CZ" i="1" dirty="0"/>
              <a:t>Dramatik J. K. Tyl  zemřel v Plzni?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23528" y="41490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 Vědomostní kvíz: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4437112"/>
            <a:ext cx="5724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1600" b="1" i="1" dirty="0"/>
              <a:t>        1. Kostel sv. Jiří v Lukové je známý svými:                                    </a:t>
            </a:r>
            <a:r>
              <a:rPr lang="cs-CZ" sz="1600" i="1" dirty="0"/>
              <a:t>a) freskami     b) postavami duchů    c) oltáři      d) hrobkami     </a:t>
            </a:r>
            <a:r>
              <a:rPr lang="cs-CZ" sz="1600" b="1" i="1" dirty="0"/>
              <a:t>2. Film „Černí baroni“ aneb Válčili jsme za Čepičky se natáčel:     </a:t>
            </a:r>
            <a:r>
              <a:rPr lang="cs-CZ" sz="1600" i="1" dirty="0"/>
              <a:t>a) ve Stříbře   b) v Tachově    c) v Nepomuku     d) v Dobřanech        </a:t>
            </a:r>
            <a:r>
              <a:rPr lang="cs-CZ" sz="1600" b="1" i="1" dirty="0"/>
              <a:t>3.  Které město nese název „barokní perla západních Čech“:  </a:t>
            </a:r>
            <a:r>
              <a:rPr lang="cs-CZ" sz="1600" i="1" dirty="0"/>
              <a:t>a) Manětín      b) Žlutice                c) Tachov          d) Stříbro         </a:t>
            </a:r>
            <a:r>
              <a:rPr lang="cs-CZ" sz="1600" b="1" i="1" dirty="0"/>
              <a:t>4.  Která známá osobnost kultury se nenarodila v Plzni:                   </a:t>
            </a:r>
            <a:r>
              <a:rPr lang="cs-CZ" sz="1600" i="1" dirty="0"/>
              <a:t>a)  Jiří Trnka  b)  Karel </a:t>
            </a:r>
            <a:r>
              <a:rPr lang="cs-CZ" sz="1600" i="1" dirty="0" err="1"/>
              <a:t>Gott</a:t>
            </a:r>
            <a:r>
              <a:rPr lang="cs-CZ" sz="1600" i="1" dirty="0"/>
              <a:t>    c) Jan Drda   d) Miroslav Horníček</a:t>
            </a:r>
          </a:p>
          <a:p>
            <a:pPr marL="342900" indent="-342900"/>
            <a:r>
              <a:rPr lang="cs-CZ" sz="1600" b="1" i="1" dirty="0"/>
              <a:t> </a:t>
            </a:r>
            <a:r>
              <a:rPr lang="cs-CZ" sz="1600" i="1" dirty="0"/>
              <a:t>  </a:t>
            </a:r>
            <a:endParaRPr lang="cs-CZ" sz="1600" b="1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68344" y="6381328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1b, 2c, 3a, 4c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3"/>
    </mc:Choice>
    <mc:Fallback xmlns="">
      <p:transition spd="slow" advTm="2105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57200" y="1485076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Slovo předsedy ČMOS PŠ  Mgr. Františka </a:t>
            </a:r>
            <a:r>
              <a:rPr lang="cs-CZ" sz="2000" b="1" dirty="0" err="1"/>
              <a:t>Dobšíka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23928" y="69269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                    70  let</a:t>
            </a:r>
          </a:p>
        </p:txBody>
      </p:sp>
      <p:pic>
        <p:nvPicPr>
          <p:cNvPr id="2057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5" y="5975941"/>
            <a:ext cx="2520280" cy="78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Obrázek 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82750"/>
            <a:ext cx="1715635" cy="133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3378" y="2415551"/>
            <a:ext cx="8507288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Vážení a milí kolegové,</a:t>
            </a:r>
            <a:r>
              <a:rPr kumimoji="0" lang="cs-CZ" altLang="cs-CZ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příznivci Exodu,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jsem opravdu velmi rád, že mohu i dnes poblahopřát našemu Exodu k jeho sedmdesátinám a současně upřímně poděkovat všem organizátorům, vedoucím, lektorům a všem, kteří se na této činnosti podíleli, podílejí, a jak pevně věřím, budou se podílet i v budoucnu. Za těch sedmdesát let svého trvání se Exod stal velmi osobitým a jedinečným reprezentantem našeho svazu, který vyhledávají k rekreaci i poznání nejen členové našeho svazu a jejich rodinní příslušníci, ale i členové slovenského odborového svazu a celá široká veřejnost školských pracovníků. Jsou mezi nimi už skalní fandové, kteří si bez některé z exkurzních základen již nedovedou představit letní prázdniny. A jsem přesvědčen, že kdo jednou stráví ten týden s Exodem, už nikdy nepřestane. Je to určitě tím, že mezi našimi „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exoďáky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je lidem dobře a veselo, odpočinou si, ale dozvídají se i mnoho zajímavostí o místech, v nichž základny probíhají.  Svědčí o tom každoročně pochvalná hodnocení samotných účastníků jednotlivých základen, v nichž děkují za velmi dobře sestavené programy, příjemné a vstřícné vystupování našich vedoucích i lektorů a především za skutečně až profesionální znalosti o jednotlivých regionech a jejich památkách.  I já osobně jsem měl možnost strávit v kolektivu některých základen nějaký ten čas a musím upřímně říci, že to byl čas nabitý pěknými zážitky, humorem a novými poznatky. Děkuji za ně!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závěru bych se rád také zmínil o třech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covidových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letech, které zasáhly a ochromily život v celém Česku. Přesto jakoby zázrakem i v těchto těžkých letech se některým organizátorům a odvážným vedoucím podařilo 10 až 15 základen uskutečnit, v plném rozsahu, ale v daných </a:t>
            </a:r>
            <a:r>
              <a:rPr kumimoji="0" lang="cs-CZ" altLang="cs-CZ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covidových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regulích. A další údiv. Našlo se dost nadšenců, kteří si prázdninový týden s Exodem ani v této době nenechali ujít.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Smekám ještě jednou před těmi, kteří základny uskutečnil, tak i před těmi, kteří se jich zúčastnili.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říci na úplný závěr? Snad jen to, že všichni spolu přejeme našemu Exodu určitě dalších alespoň 30 let.  Všem organizátorům a vedoucím základem hodně zdraví a elánu do další práce, no a účastníkům především nezapomenutelné zážitky. 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Váš 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06"/>
    </mc:Choice>
    <mc:Fallback xmlns="">
      <p:transition spd="slow" advTm="2150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karlovy v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934" t="13271" r="52083" b="32534"/>
          <a:stretch>
            <a:fillRect/>
          </a:stretch>
        </p:blipFill>
        <p:spPr>
          <a:xfrm>
            <a:off x="755576" y="980728"/>
            <a:ext cx="7704856" cy="5877272"/>
          </a:xfrm>
          <a:solidFill>
            <a:srgbClr val="FF0000"/>
          </a:solidFill>
        </p:spPr>
      </p:pic>
      <p:pic>
        <p:nvPicPr>
          <p:cNvPr id="5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1187624" y="1124745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     Celostátní základny EXOD 2012 – 2022  Karlovarský  kraj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54868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8" name="Obdélník 7"/>
          <p:cNvSpPr/>
          <p:nvPr/>
        </p:nvSpPr>
        <p:spPr>
          <a:xfrm>
            <a:off x="2267744" y="436510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2771800" y="436510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267744" y="436510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67544" y="508518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67544" y="573325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899592" y="508518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27584" y="566124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EXOD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716016" y="206084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8"/>
    </mc:Choice>
    <mc:Fallback xmlns="">
      <p:transition spd="slow" advTm="213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hrad-ch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83" t="14951" r="12996" b="29364"/>
          <a:stretch>
            <a:fillRect/>
          </a:stretch>
        </p:blipFill>
        <p:spPr>
          <a:xfrm>
            <a:off x="395536" y="1628800"/>
            <a:ext cx="3456384" cy="2232248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475656" y="1124744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Karlovarský  kraj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3995936" y="17728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283968" y="1700808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Cheb a okolí</a:t>
            </a:r>
            <a:r>
              <a:rPr lang="cs-CZ" dirty="0"/>
              <a:t> -  </a:t>
            </a:r>
            <a:r>
              <a:rPr lang="cs-CZ" dirty="0" err="1"/>
              <a:t>org</a:t>
            </a:r>
            <a:r>
              <a:rPr lang="cs-CZ" dirty="0"/>
              <a:t>. ZO VOŠ a SPŠE Olomouc Program: Cheb, hrad Loket, zámek </a:t>
            </a:r>
            <a:r>
              <a:rPr lang="cs-CZ" dirty="0" err="1"/>
              <a:t>Bečov</a:t>
            </a:r>
            <a:r>
              <a:rPr lang="cs-CZ" dirty="0"/>
              <a:t> n. T., Karlovy Vary, Mariánské a Františkovy lázně, Kynžvart, Ostrov, hrad Skalná, </a:t>
            </a:r>
            <a:r>
              <a:rPr lang="cs-CZ" dirty="0" err="1"/>
              <a:t>Seeberg</a:t>
            </a:r>
            <a:r>
              <a:rPr lang="cs-CZ" dirty="0"/>
              <a:t>,      rezervace Kladská, SOOS, Komorní hůrka,   klášter Teplá , Kladruby,  poutní místo Loreta                        </a:t>
            </a:r>
            <a:r>
              <a:rPr lang="cs-CZ" dirty="0" err="1"/>
              <a:t>Waldsassen</a:t>
            </a:r>
            <a:r>
              <a:rPr lang="cs-CZ" dirty="0"/>
              <a:t>, </a:t>
            </a:r>
            <a:r>
              <a:rPr lang="cs-CZ" dirty="0" err="1"/>
              <a:t>Bamberg</a:t>
            </a:r>
            <a:r>
              <a:rPr lang="cs-CZ" dirty="0"/>
              <a:t>, Bayreuth,… </a:t>
            </a:r>
            <a:endParaRPr lang="cs-CZ" b="1" dirty="0"/>
          </a:p>
        </p:txBody>
      </p:sp>
      <p:pic>
        <p:nvPicPr>
          <p:cNvPr id="17" name="Picture 8" descr="6094-Ou8Z.jpg (2048×128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9080"/>
            <a:ext cx="3384376" cy="2376264"/>
          </a:xfrm>
          <a:prstGeom prst="rect">
            <a:avLst/>
          </a:prstGeom>
          <a:noFill/>
        </p:spPr>
      </p:pic>
      <p:sp>
        <p:nvSpPr>
          <p:cNvPr id="18" name="Obdélník 17"/>
          <p:cNvSpPr/>
          <p:nvPr/>
        </p:nvSpPr>
        <p:spPr>
          <a:xfrm>
            <a:off x="3995936" y="436510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283968" y="4293096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 nejlepší z Krušných hor                             </a:t>
            </a:r>
            <a:r>
              <a:rPr lang="cs-CZ" dirty="0"/>
              <a:t>organizátor:  ZO OROS Opava                 Program:  Jáchymov, Boží dar, Klínovec,       pěší turistika po přírodních krásách hor, </a:t>
            </a:r>
          </a:p>
          <a:p>
            <a:r>
              <a:rPr lang="cs-CZ" dirty="0"/>
              <a:t>proměny přírody a klimatu hor, </a:t>
            </a:r>
          </a:p>
          <a:p>
            <a:r>
              <a:rPr lang="cs-CZ" dirty="0"/>
              <a:t>hornická tradice a technické památky UNESCO, poznávání německé strany Krušných hor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3"/>
    </mc:Choice>
    <mc:Fallback xmlns="">
      <p:transition spd="slow" advTm="2214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3"/>
            <a:ext cx="8363272" cy="3600400"/>
          </a:xfrm>
        </p:spPr>
        <p:txBody>
          <a:bodyPr/>
          <a:lstStyle/>
          <a:p>
            <a:pPr>
              <a:buNone/>
            </a:pPr>
            <a:r>
              <a:rPr lang="cs-CZ" sz="1800" i="1" dirty="0"/>
              <a:t>       ●  nejvyšším hotelem u nás je karlovarský </a:t>
            </a:r>
            <a:r>
              <a:rPr lang="cs-CZ" sz="1800" i="1" dirty="0" err="1"/>
              <a:t>Thermal</a:t>
            </a:r>
            <a:r>
              <a:rPr lang="cs-CZ" sz="1800" i="1" dirty="0"/>
              <a:t>, měří 65 m a má 19 pater?                                    ●  nejvíce zemětřesení a </a:t>
            </a:r>
            <a:r>
              <a:rPr lang="cs-CZ" sz="1800" i="1" dirty="0" err="1"/>
              <a:t>seismických</a:t>
            </a:r>
            <a:r>
              <a:rPr lang="cs-CZ" sz="1800" i="1" dirty="0"/>
              <a:t> rojů ročně zaznamenávají stanice na Chebsku?            ●  nejmenší rozlohou (3 310 km²) i počtem obyvatel (293 311) je Karlovarský kraj?    ●  nejmladší lázně v kraji jsou Mariánské Lázně založené 1786 tepelskými mnichy?   ●  druhým nejvyšším vrcholem Českého lesa je 940 m vysoká </a:t>
            </a:r>
            <a:r>
              <a:rPr lang="cs-CZ" sz="1800" i="1" dirty="0" err="1"/>
              <a:t>Dyleň</a:t>
            </a:r>
            <a:r>
              <a:rPr lang="cs-CZ" sz="1800" i="1" dirty="0"/>
              <a:t>?        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0" y="3717031"/>
            <a:ext cx="8532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cs-CZ" sz="1600" i="1" dirty="0"/>
              <a:t>        </a:t>
            </a:r>
            <a:r>
              <a:rPr lang="cs-CZ" sz="1600" b="1" i="1" dirty="0"/>
              <a:t>1.  Kde byl jako dítě vězněn budoucí císař Karel IV.?                                                                                </a:t>
            </a:r>
            <a:r>
              <a:rPr lang="cs-CZ" sz="1600" i="1" dirty="0"/>
              <a:t>a)  Bezdězu     b)  Lokti     c)  Křivoklátě   d)  Skalné                                                                                    </a:t>
            </a:r>
            <a:r>
              <a:rPr lang="cs-CZ" sz="1600" b="1" i="1" dirty="0"/>
              <a:t>2.  S </a:t>
            </a:r>
            <a:r>
              <a:rPr lang="cs-CZ" sz="1600" b="1" i="1" dirty="0" err="1"/>
              <a:t>Bečovem</a:t>
            </a:r>
            <a:r>
              <a:rPr lang="cs-CZ" sz="1600" b="1" i="1" dirty="0"/>
              <a:t> nad Teplou je spojena cenná historická památka:                                                           </a:t>
            </a:r>
            <a:r>
              <a:rPr lang="cs-CZ" sz="1600" i="1" dirty="0"/>
              <a:t>a)  </a:t>
            </a:r>
            <a:r>
              <a:rPr lang="cs-CZ" sz="1600" i="1" dirty="0" err="1"/>
              <a:t>Šlikovská</a:t>
            </a:r>
            <a:r>
              <a:rPr lang="cs-CZ" sz="1600" i="1" dirty="0"/>
              <a:t> pokladnice    b) Závišův kříž     c)  relikviář sv. Maura                                                              </a:t>
            </a:r>
            <a:r>
              <a:rPr lang="cs-CZ" sz="1600" b="1" i="1" dirty="0"/>
              <a:t>3.  Přírodní rezervace Kladská leží v pohoří:                                                                                               </a:t>
            </a:r>
            <a:r>
              <a:rPr lang="cs-CZ" sz="1600" i="1" dirty="0"/>
              <a:t>a)  Slavkovský les      b)  Český les     c)  Smrčiny     d) Krušné hory                                                          </a:t>
            </a:r>
            <a:r>
              <a:rPr lang="cs-CZ" sz="1600" b="1" i="1" dirty="0"/>
              <a:t>4.</a:t>
            </a:r>
            <a:r>
              <a:rPr lang="cs-CZ" sz="1600" i="1" dirty="0"/>
              <a:t>  </a:t>
            </a:r>
            <a:r>
              <a:rPr lang="cs-CZ" sz="1600" b="1" i="1" dirty="0"/>
              <a:t>Nejvyšší hora Krušných hor je Klínovec měřící:                                                                                     </a:t>
            </a:r>
            <a:r>
              <a:rPr lang="cs-CZ" sz="1600" i="1" dirty="0"/>
              <a:t>a)  944 m         b)  1044 m        c) 1144 m         d)  1244 m                                                                        </a:t>
            </a:r>
            <a:r>
              <a:rPr lang="cs-CZ" sz="1600" b="1" i="1" dirty="0"/>
              <a:t>5.  Litinová kolonáda v Mariánských lázních byla vyrobena v:                                                               </a:t>
            </a:r>
            <a:r>
              <a:rPr lang="cs-CZ" sz="1600" i="1" dirty="0"/>
              <a:t>a)  Blansku     b)  Kladně           c)  Ostravě        d)  Komárově                                                                       </a:t>
            </a:r>
          </a:p>
        </p:txBody>
      </p:sp>
      <p:pic>
        <p:nvPicPr>
          <p:cNvPr id="7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716016" y="54868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9" name="Obdélník 8"/>
          <p:cNvSpPr/>
          <p:nvPr/>
        </p:nvSpPr>
        <p:spPr>
          <a:xfrm>
            <a:off x="1547664" y="1052737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Karlovarský  kraj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87624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115616" y="342900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  Vědomostní kvíz:</a:t>
            </a:r>
          </a:p>
        </p:txBody>
      </p:sp>
      <p:pic>
        <p:nvPicPr>
          <p:cNvPr id="1026" name="Picture 2" descr="JPREROVSKY_MARIANSKE-LAZNE_KOLONADA_16A6502.jpg (600×400)"/>
          <p:cNvPicPr>
            <a:picLocks noChangeAspect="1" noChangeArrowheads="1"/>
          </p:cNvPicPr>
          <p:nvPr/>
        </p:nvPicPr>
        <p:blipFill>
          <a:blip r:embed="rId3" cstate="print"/>
          <a:srcRect l="26460" t="9450"/>
          <a:stretch>
            <a:fillRect/>
          </a:stretch>
        </p:blipFill>
        <p:spPr bwMode="auto">
          <a:xfrm>
            <a:off x="5868144" y="3501008"/>
            <a:ext cx="2978696" cy="3024336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7596336" y="6525344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1b, 2c, 3a, 4d, 5a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4"/>
    </mc:Choice>
    <mc:Fallback xmlns="">
      <p:transition spd="slow" advTm="2086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ulk_okres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700808"/>
            <a:ext cx="5832648" cy="4680520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716016" y="5486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51720" y="1052737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Celostátní základny EXOD 2012 – 2022  Ústecký  kraj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3203848" y="52292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940152" y="256490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508104" y="414908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876256" y="213285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619672" y="184482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1619672" y="234888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907704" y="184482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živé základny EXOD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979712" y="234888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ukončené základny EXOD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01"/>
    </mc:Choice>
    <mc:Fallback xmlns="">
      <p:transition spd="slow" advTm="2170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19672" y="98072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 Celostátní základny EXOD 2012 – 2022  Ústecký  kraj</a:t>
            </a:r>
            <a:endParaRPr lang="cs-CZ" sz="2000" dirty="0"/>
          </a:p>
        </p:txBody>
      </p:sp>
      <p:pic>
        <p:nvPicPr>
          <p:cNvPr id="37890" name="Picture 2" descr="ceske-svycarsko-ilustr-pravcicka-brana-ilustr_denik-galerie-800@2x.jpg (1600×1200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164" b="25142"/>
          <a:stretch>
            <a:fillRect/>
          </a:stretch>
        </p:blipFill>
        <p:spPr bwMode="auto">
          <a:xfrm>
            <a:off x="1187624" y="1484784"/>
            <a:ext cx="6768752" cy="1656184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683568" y="335699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43608" y="3284984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Česko-saské</a:t>
            </a:r>
            <a:r>
              <a:rPr lang="cs-CZ" dirty="0"/>
              <a:t>  </a:t>
            </a:r>
            <a:r>
              <a:rPr lang="cs-CZ" b="1" dirty="0"/>
              <a:t>Švýcarsko  </a:t>
            </a:r>
            <a:r>
              <a:rPr lang="cs-CZ" dirty="0"/>
              <a:t>- organizátor:  ZO OROS Děčín                           Program:  památky Děčína, turistické poznávání Českého a Saského Švýcarska, </a:t>
            </a:r>
            <a:r>
              <a:rPr lang="cs-CZ" dirty="0" err="1"/>
              <a:t>Pravčická</a:t>
            </a:r>
            <a:r>
              <a:rPr lang="cs-CZ" dirty="0"/>
              <a:t> brána, soutěsky, Děčínský Sněžník, sklárna </a:t>
            </a:r>
            <a:r>
              <a:rPr lang="cs-CZ" dirty="0" err="1"/>
              <a:t>Lindava</a:t>
            </a:r>
            <a:r>
              <a:rPr lang="cs-CZ" dirty="0"/>
              <a:t>, plavba po Labi, Drážďany, </a:t>
            </a:r>
            <a:r>
              <a:rPr lang="cs-CZ" dirty="0" err="1"/>
              <a:t>Königstein</a:t>
            </a:r>
            <a:r>
              <a:rPr lang="cs-CZ" dirty="0"/>
              <a:t> </a:t>
            </a:r>
          </a:p>
          <a:p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683568" y="458112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043608" y="4509120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Lounsko</a:t>
            </a:r>
            <a:r>
              <a:rPr lang="cs-CZ" b="1" dirty="0"/>
              <a:t> a Žatecko </a:t>
            </a:r>
            <a:r>
              <a:rPr lang="cs-CZ" dirty="0"/>
              <a:t> -  organizátor:  ZO OROS Střední Čechy – západ    Program:  památková zóna Loun, Žatce, Podbořan, Most (</a:t>
            </a:r>
            <a:r>
              <a:rPr lang="cs-CZ" dirty="0" err="1"/>
              <a:t>Hněvín</a:t>
            </a:r>
            <a:r>
              <a:rPr lang="cs-CZ" dirty="0"/>
              <a:t>), Chomutov (lesopark, Kamencové jezero), zámky Krásný Dvůr, Červený hrádek u Jirkova</a:t>
            </a:r>
            <a:endParaRPr lang="cs-CZ" b="1" dirty="0"/>
          </a:p>
        </p:txBody>
      </p:sp>
      <p:sp>
        <p:nvSpPr>
          <p:cNvPr id="14" name="Obdélník 13"/>
          <p:cNvSpPr/>
          <p:nvPr/>
        </p:nvSpPr>
        <p:spPr>
          <a:xfrm>
            <a:off x="683568" y="558924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115616" y="551723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Litoměřice a České Středohoří </a:t>
            </a:r>
            <a:r>
              <a:rPr lang="cs-CZ" dirty="0"/>
              <a:t> -  </a:t>
            </a:r>
            <a:r>
              <a:rPr lang="cs-CZ" dirty="0" err="1"/>
              <a:t>org</a:t>
            </a:r>
            <a:r>
              <a:rPr lang="cs-CZ" dirty="0"/>
              <a:t>. ZO OROS Střední Čechy – západ      Program:  památky Litoměřic (K.H. Mácha), hrady </a:t>
            </a:r>
            <a:r>
              <a:rPr lang="cs-CZ" dirty="0" err="1"/>
              <a:t>Házmburk</a:t>
            </a:r>
            <a:r>
              <a:rPr lang="cs-CZ" dirty="0"/>
              <a:t> a </a:t>
            </a:r>
            <a:r>
              <a:rPr lang="cs-CZ" dirty="0" err="1"/>
              <a:t>Budyně</a:t>
            </a:r>
            <a:r>
              <a:rPr lang="cs-CZ" dirty="0"/>
              <a:t> </a:t>
            </a:r>
            <a:r>
              <a:rPr lang="cs-CZ" dirty="0" err="1"/>
              <a:t>n.O</a:t>
            </a:r>
            <a:r>
              <a:rPr lang="cs-CZ" dirty="0"/>
              <a:t>., zámky </a:t>
            </a:r>
            <a:r>
              <a:rPr lang="cs-CZ" dirty="0" err="1"/>
              <a:t>Ploskovice</a:t>
            </a:r>
            <a:r>
              <a:rPr lang="cs-CZ" dirty="0"/>
              <a:t>, Roudnice </a:t>
            </a:r>
            <a:r>
              <a:rPr lang="cs-CZ" dirty="0" err="1"/>
              <a:t>n.L.</a:t>
            </a:r>
            <a:r>
              <a:rPr lang="cs-CZ" dirty="0"/>
              <a:t>, Libochovice, skanzen </a:t>
            </a:r>
            <a:r>
              <a:rPr lang="cs-CZ" dirty="0" err="1"/>
              <a:t>Zubrnice</a:t>
            </a:r>
            <a:r>
              <a:rPr lang="cs-CZ" dirty="0"/>
              <a:t>, </a:t>
            </a:r>
            <a:r>
              <a:rPr lang="cs-CZ" dirty="0" err="1"/>
              <a:t>Úštěk</a:t>
            </a:r>
            <a:r>
              <a:rPr lang="cs-CZ" dirty="0"/>
              <a:t>,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1"/>
    </mc:Choice>
    <mc:Fallback xmlns="">
      <p:transition spd="slow" advTm="2128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763688" y="980728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Ústecký  kraj</a:t>
            </a:r>
            <a:endParaRPr lang="cs-CZ" sz="2000" dirty="0"/>
          </a:p>
        </p:txBody>
      </p:sp>
      <p:pic>
        <p:nvPicPr>
          <p:cNvPr id="39938" name="Picture 2" descr="lrg_branaahradby.jpg (2900×1226)"/>
          <p:cNvPicPr>
            <a:picLocks noChangeAspect="1" noChangeArrowheads="1"/>
          </p:cNvPicPr>
          <p:nvPr/>
        </p:nvPicPr>
        <p:blipFill>
          <a:blip r:embed="rId3" cstate="print"/>
          <a:srcRect l="12774" r="10101" b="17371"/>
          <a:stretch>
            <a:fillRect/>
          </a:stretch>
        </p:blipFill>
        <p:spPr bwMode="auto">
          <a:xfrm>
            <a:off x="971600" y="4725144"/>
            <a:ext cx="7128792" cy="180020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755576" y="14127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691680" y="1412776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●  nejkrásnější městské památkové rezervace jsou Kadaň a Louny?</a:t>
            </a:r>
          </a:p>
          <a:p>
            <a:r>
              <a:rPr lang="cs-CZ" i="1" dirty="0"/>
              <a:t>●  nejnavštěvovanější místo je národní park Česko-saské Švýcarsko?</a:t>
            </a:r>
          </a:p>
          <a:p>
            <a:r>
              <a:rPr lang="cs-CZ" i="1" dirty="0"/>
              <a:t>●  nejkvalitnější víno v Čechách roste na vinici ve Velkých Žernosekách?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11560" y="2348880"/>
            <a:ext cx="79928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Vědomostní  kvíz:                                                                                                                          </a:t>
            </a:r>
            <a:r>
              <a:rPr lang="cs-CZ" sz="1600" b="1" i="1" dirty="0"/>
              <a:t>1.  Nejšikmější věž kostela Nanebevzetí Panny Marie je 186 cm od  kolmé osy a nachází se:       </a:t>
            </a:r>
            <a:r>
              <a:rPr lang="cs-CZ" sz="1600" i="1" dirty="0"/>
              <a:t>a)  Žatci                   b)  Litoměřicích                 c)  </a:t>
            </a:r>
            <a:r>
              <a:rPr lang="cs-CZ" sz="1600" i="1" dirty="0" err="1"/>
              <a:t>Duchcově</a:t>
            </a:r>
            <a:r>
              <a:rPr lang="cs-CZ" sz="1600" i="1" dirty="0"/>
              <a:t>                d) Ústí nad Labem                     </a:t>
            </a:r>
            <a:r>
              <a:rPr lang="cs-CZ" sz="1600" b="1" i="1" dirty="0"/>
              <a:t>2.  Bitva u Chlumce byla druhá nejkrvavější bitva napoleonských válek u nás v roce:               </a:t>
            </a:r>
            <a:r>
              <a:rPr lang="cs-CZ" sz="1600" i="1" dirty="0"/>
              <a:t>a)  1811                   b)  1812                              c)  1813                         d)  1814                                      </a:t>
            </a:r>
            <a:r>
              <a:rPr lang="cs-CZ" sz="1600" b="1" i="1" dirty="0"/>
              <a:t>3.  Zámek v Libochovicích je spojen se známou osobností:                                                               </a:t>
            </a:r>
            <a:r>
              <a:rPr lang="cs-CZ" sz="1600" i="1" dirty="0"/>
              <a:t>a)  J. E. </a:t>
            </a:r>
            <a:r>
              <a:rPr lang="cs-CZ" sz="1600" i="1" dirty="0" err="1"/>
              <a:t>Purkyně</a:t>
            </a:r>
            <a:r>
              <a:rPr lang="cs-CZ" sz="1600" i="1" dirty="0"/>
              <a:t>      b)  Edvarda </a:t>
            </a:r>
            <a:r>
              <a:rPr lang="cs-CZ" sz="1600" i="1" dirty="0" err="1"/>
              <a:t>Kellyho</a:t>
            </a:r>
            <a:r>
              <a:rPr lang="cs-CZ" sz="1600" i="1" dirty="0"/>
              <a:t>           c)  J. Vrchlického          d)  Emila Filly </a:t>
            </a:r>
            <a:r>
              <a:rPr lang="cs-CZ" sz="1600" b="1" i="1" dirty="0"/>
              <a:t>                          4.</a:t>
            </a:r>
            <a:r>
              <a:rPr lang="cs-CZ" sz="1600" i="1" dirty="0"/>
              <a:t>  </a:t>
            </a:r>
            <a:r>
              <a:rPr lang="cs-CZ" sz="1600" b="1" i="1" dirty="0"/>
              <a:t>Nejzajímavějšími stavbami města </a:t>
            </a:r>
            <a:r>
              <a:rPr lang="cs-CZ" sz="1600" b="1" i="1" dirty="0" err="1"/>
              <a:t>Úštěk</a:t>
            </a:r>
            <a:r>
              <a:rPr lang="cs-CZ" sz="1600" b="1" i="1" dirty="0"/>
              <a:t> jsou:                                                                                 </a:t>
            </a:r>
            <a:r>
              <a:rPr lang="cs-CZ" sz="1600" i="1" dirty="0"/>
              <a:t>  a)  skalní příbytky    b)  ptačí domky                 c)  hrázděné domky     d)  </a:t>
            </a:r>
            <a:r>
              <a:rPr lang="cs-CZ" sz="1600" i="1" dirty="0" err="1"/>
              <a:t>podstávkové</a:t>
            </a:r>
            <a:r>
              <a:rPr lang="cs-CZ" sz="1600" i="1" dirty="0"/>
              <a:t> domy                   </a:t>
            </a:r>
            <a:endParaRPr lang="cs-CZ" sz="1600" b="1" i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316416" y="5805264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1d  2c  3a  4b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4"/>
    </mc:Choice>
    <mc:Fallback xmlns="">
      <p:transition spd="slow" advTm="2099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31640" y="1124744"/>
            <a:ext cx="6336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     Celostátní základny EXOD 2012 – 2022  Liberecký  kraj</a:t>
            </a:r>
            <a:endParaRPr lang="cs-CZ" sz="2000" dirty="0"/>
          </a:p>
          <a:p>
            <a:r>
              <a:rPr lang="cs-CZ" dirty="0"/>
              <a:t> </a:t>
            </a:r>
            <a:endParaRPr lang="cs-CZ" b="1" dirty="0"/>
          </a:p>
        </p:txBody>
      </p:sp>
      <p:pic>
        <p:nvPicPr>
          <p:cNvPr id="40962" name="Picture 2" descr="Image.ashx (605×501)"/>
          <p:cNvPicPr>
            <a:picLocks noChangeAspect="1" noChangeArrowheads="1"/>
          </p:cNvPicPr>
          <p:nvPr/>
        </p:nvPicPr>
        <p:blipFill>
          <a:blip r:embed="rId3" cstate="print"/>
          <a:srcRect t="15942"/>
          <a:stretch>
            <a:fillRect/>
          </a:stretch>
        </p:blipFill>
        <p:spPr bwMode="auto">
          <a:xfrm>
            <a:off x="1259632" y="2348880"/>
            <a:ext cx="6480720" cy="410445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331640" y="16288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1691680" y="162880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11" name="Elipsa 10"/>
          <p:cNvSpPr/>
          <p:nvPr/>
        </p:nvSpPr>
        <p:spPr>
          <a:xfrm>
            <a:off x="4211960" y="162880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4499992" y="162880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195736" y="2348880"/>
            <a:ext cx="2160240" cy="648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Liberecký  kraj</a:t>
            </a:r>
            <a:endParaRPr lang="cs-CZ" dirty="0"/>
          </a:p>
        </p:txBody>
      </p:sp>
      <p:sp>
        <p:nvSpPr>
          <p:cNvPr id="15" name="Elipsa 14"/>
          <p:cNvSpPr/>
          <p:nvPr/>
        </p:nvSpPr>
        <p:spPr>
          <a:xfrm>
            <a:off x="7092280" y="515719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5220072" y="558924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483768" y="35730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084168" y="35730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2627784" y="472514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3"/>
    </mc:Choice>
    <mc:Fallback xmlns="">
      <p:transition spd="slow" advTm="2157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ndex_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88224" y="1484784"/>
            <a:ext cx="2042542" cy="2520280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19672" y="1052736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Liberecký  kraj</a:t>
            </a:r>
            <a:endParaRPr lang="cs-CZ" sz="2000" dirty="0"/>
          </a:p>
        </p:txBody>
      </p:sp>
      <p:pic>
        <p:nvPicPr>
          <p:cNvPr id="8" name="Obrázek 7" descr="jestrebi.JPG"/>
          <p:cNvPicPr>
            <a:picLocks noChangeAspect="1"/>
          </p:cNvPicPr>
          <p:nvPr/>
        </p:nvPicPr>
        <p:blipFill>
          <a:blip r:embed="rId4" cstate="print"/>
          <a:srcRect t="2174" b="4348"/>
          <a:stretch>
            <a:fillRect/>
          </a:stretch>
        </p:blipFill>
        <p:spPr>
          <a:xfrm>
            <a:off x="467544" y="3212976"/>
            <a:ext cx="2376264" cy="324036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6228184" y="17008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1628800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Novoborsko</a:t>
            </a:r>
            <a:r>
              <a:rPr lang="cs-CZ" b="1" dirty="0"/>
              <a:t> – krásy Lužických hor  </a:t>
            </a:r>
            <a:r>
              <a:rPr lang="cs-CZ" dirty="0"/>
              <a:t>- </a:t>
            </a:r>
            <a:r>
              <a:rPr lang="cs-CZ" dirty="0" err="1"/>
              <a:t>org</a:t>
            </a:r>
            <a:r>
              <a:rPr lang="cs-CZ" dirty="0"/>
              <a:t>. KROS Liberecký kraj Program:  Vrcholy, vyhlídky a romantická údolí Lužických hor (</a:t>
            </a:r>
            <a:r>
              <a:rPr lang="cs-CZ" dirty="0" err="1"/>
              <a:t>Luž</a:t>
            </a:r>
            <a:r>
              <a:rPr lang="cs-CZ" dirty="0"/>
              <a:t>, Klíč, Jedlová, Panská skála, Dutý kámen), hrady Sloup a </a:t>
            </a:r>
            <a:r>
              <a:rPr lang="cs-CZ" dirty="0" err="1"/>
              <a:t>Tolštejn</a:t>
            </a:r>
            <a:r>
              <a:rPr lang="cs-CZ" dirty="0"/>
              <a:t>, zámek </a:t>
            </a:r>
            <a:r>
              <a:rPr lang="cs-CZ" dirty="0" err="1"/>
              <a:t>Lemberk</a:t>
            </a:r>
            <a:r>
              <a:rPr lang="cs-CZ" dirty="0"/>
              <a:t>, Jablonné v </a:t>
            </a:r>
            <a:r>
              <a:rPr lang="cs-CZ" dirty="0" err="1"/>
              <a:t>Podj</a:t>
            </a:r>
            <a:r>
              <a:rPr lang="cs-CZ" dirty="0"/>
              <a:t>. (sv.  Zdislava</a:t>
            </a:r>
            <a:r>
              <a:rPr lang="cs-CZ" b="1" dirty="0"/>
              <a:t> </a:t>
            </a:r>
            <a:r>
              <a:rPr lang="cs-CZ" dirty="0"/>
              <a:t>),    sklářské muzeum Nový Bor, 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2915816" y="35010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275856" y="3429000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Českolipsko – Máchův kraj                                   </a:t>
            </a:r>
            <a:r>
              <a:rPr lang="cs-CZ" dirty="0"/>
              <a:t>organizátor: ZO ZŠ </a:t>
            </a:r>
            <a:r>
              <a:rPr lang="cs-CZ" dirty="0" err="1"/>
              <a:t>Mšeno</a:t>
            </a:r>
            <a:r>
              <a:rPr lang="cs-CZ" dirty="0"/>
              <a:t>                                                               Program: </a:t>
            </a:r>
            <a:r>
              <a:rPr lang="cs-CZ" dirty="0" err="1"/>
              <a:t>turisticko</a:t>
            </a:r>
            <a:r>
              <a:rPr lang="cs-CZ" dirty="0"/>
              <a:t> poznávací pobyt v Máchově kraji    (Máchovo jezero, hrady Bezděz, </a:t>
            </a:r>
            <a:r>
              <a:rPr lang="cs-CZ" dirty="0" err="1"/>
              <a:t>Jestřebí</a:t>
            </a:r>
            <a:r>
              <a:rPr lang="cs-CZ" dirty="0"/>
              <a:t>, Houska, </a:t>
            </a:r>
            <a:r>
              <a:rPr lang="cs-CZ" dirty="0" err="1"/>
              <a:t>Kokořín</a:t>
            </a:r>
            <a:r>
              <a:rPr lang="cs-CZ" dirty="0"/>
              <a:t>) Česká Lípa (hrad </a:t>
            </a:r>
            <a:r>
              <a:rPr lang="cs-CZ" dirty="0" err="1"/>
              <a:t>Lipý</a:t>
            </a:r>
            <a:r>
              <a:rPr lang="cs-CZ" dirty="0"/>
              <a:t>), vojenský prostor </a:t>
            </a:r>
            <a:r>
              <a:rPr lang="cs-CZ" dirty="0" err="1"/>
              <a:t>Ralsko</a:t>
            </a:r>
            <a:r>
              <a:rPr lang="cs-CZ" dirty="0"/>
              <a:t>, </a:t>
            </a:r>
            <a:r>
              <a:rPr lang="cs-CZ" dirty="0" err="1"/>
              <a:t>Ploučnice</a:t>
            </a:r>
            <a:r>
              <a:rPr lang="cs-CZ" dirty="0"/>
              <a:t>  </a:t>
            </a:r>
            <a:endParaRPr lang="cs-CZ" b="1" dirty="0"/>
          </a:p>
        </p:txBody>
      </p:sp>
      <p:sp>
        <p:nvSpPr>
          <p:cNvPr id="13" name="Obdélník 12"/>
          <p:cNvSpPr/>
          <p:nvPr/>
        </p:nvSpPr>
        <p:spPr>
          <a:xfrm>
            <a:off x="2987824" y="501317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3347864" y="5013176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 nejlepší z Jizerských hor  -  </a:t>
            </a:r>
            <a:r>
              <a:rPr lang="cs-CZ" dirty="0" err="1"/>
              <a:t>org</a:t>
            </a:r>
            <a:r>
              <a:rPr lang="cs-CZ" dirty="0"/>
              <a:t>.: ZO OROS Opava  Program: turistické pěší výlety vrcholovými partiemi Jizerských hor (</a:t>
            </a:r>
            <a:r>
              <a:rPr lang="cs-CZ" dirty="0" err="1"/>
              <a:t>Smědava</a:t>
            </a:r>
            <a:r>
              <a:rPr lang="cs-CZ" dirty="0"/>
              <a:t>, </a:t>
            </a:r>
            <a:r>
              <a:rPr lang="cs-CZ" dirty="0" err="1"/>
              <a:t>Kristiánov</a:t>
            </a:r>
            <a:r>
              <a:rPr lang="cs-CZ" dirty="0"/>
              <a:t>, </a:t>
            </a:r>
            <a:r>
              <a:rPr lang="cs-CZ" dirty="0" err="1"/>
              <a:t>Jizerka</a:t>
            </a:r>
            <a:r>
              <a:rPr lang="cs-CZ" dirty="0"/>
              <a:t>, Nová Louka, protržená přehrada Souš), rozhledny</a:t>
            </a:r>
            <a:r>
              <a:rPr lang="cs-CZ" b="1" dirty="0"/>
              <a:t>  </a:t>
            </a:r>
            <a:r>
              <a:rPr lang="cs-CZ" dirty="0" err="1"/>
              <a:t>Královka</a:t>
            </a:r>
            <a:r>
              <a:rPr lang="cs-CZ" dirty="0"/>
              <a:t>, Slovanka, Tanvaldský Špičák, </a:t>
            </a:r>
            <a:r>
              <a:rPr lang="cs-CZ" dirty="0" err="1"/>
              <a:t>Bramberk</a:t>
            </a:r>
            <a:r>
              <a:rPr lang="cs-CZ" dirty="0"/>
              <a:t>, </a:t>
            </a:r>
            <a:r>
              <a:rPr lang="cs-CZ" dirty="0" err="1"/>
              <a:t>Tanvald</a:t>
            </a:r>
            <a:r>
              <a:rPr lang="cs-CZ" dirty="0"/>
              <a:t>, </a:t>
            </a:r>
            <a:r>
              <a:rPr lang="cs-CZ" dirty="0" err="1"/>
              <a:t>Bedřichov</a:t>
            </a:r>
            <a:r>
              <a:rPr lang="cs-CZ" dirty="0"/>
              <a:t>,…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5"/>
    </mc:Choice>
    <mc:Fallback xmlns="">
      <p:transition spd="slow" advTm="212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bezdě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51" t="9044" r="19375" b="7504"/>
          <a:stretch>
            <a:fillRect/>
          </a:stretch>
        </p:blipFill>
        <p:spPr>
          <a:xfrm>
            <a:off x="371533" y="1628800"/>
            <a:ext cx="3552395" cy="2232248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47664" y="1124745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  Celostátní základny EXOD 2012 – 2022  Liberecký  kraj</a:t>
            </a:r>
            <a:endParaRPr lang="cs-CZ" sz="2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95936" y="1628800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    Víte, že…                                                                     ● </a:t>
            </a:r>
            <a:r>
              <a:rPr lang="cs-CZ" i="1" dirty="0"/>
              <a:t>nejvíce (10) rozhleden najdete v </a:t>
            </a:r>
            <a:r>
              <a:rPr lang="cs-CZ" i="1" dirty="0" err="1"/>
              <a:t>Jizerkách</a:t>
            </a:r>
            <a:r>
              <a:rPr lang="cs-CZ" i="1" dirty="0"/>
              <a:t>?           </a:t>
            </a:r>
            <a:r>
              <a:rPr lang="cs-CZ" b="1" i="1" dirty="0"/>
              <a:t>●</a:t>
            </a:r>
            <a:r>
              <a:rPr lang="cs-CZ" i="1" dirty="0"/>
              <a:t> nejvýše položený maják je Járy Cimrmana 803m? </a:t>
            </a:r>
            <a:r>
              <a:rPr lang="cs-CZ" b="1" i="1" dirty="0"/>
              <a:t>● </a:t>
            </a:r>
            <a:r>
              <a:rPr lang="cs-CZ" i="1" dirty="0"/>
              <a:t>nejstarší sklářská škola je v Kamenickém </a:t>
            </a:r>
            <a:r>
              <a:rPr lang="cs-CZ" i="1" dirty="0" err="1"/>
              <a:t>Šenově</a:t>
            </a:r>
            <a:r>
              <a:rPr lang="cs-CZ" i="1" dirty="0"/>
              <a:t>?            </a:t>
            </a:r>
            <a:r>
              <a:rPr lang="cs-CZ" b="1" i="1" dirty="0"/>
              <a:t>● </a:t>
            </a:r>
            <a:r>
              <a:rPr lang="cs-CZ" i="1" dirty="0"/>
              <a:t>největší sklárna ČR se nachází v Novém Boru?     </a:t>
            </a:r>
            <a:r>
              <a:rPr lang="cs-CZ" b="1" i="1" dirty="0"/>
              <a:t>● </a:t>
            </a:r>
            <a:r>
              <a:rPr lang="cs-CZ" i="1" dirty="0"/>
              <a:t>nejstarší skalní hrad u nás je hrad Sloup?                           </a:t>
            </a:r>
            <a:r>
              <a:rPr lang="cs-CZ" b="1" i="1" dirty="0"/>
              <a:t>● </a:t>
            </a:r>
            <a:r>
              <a:rPr lang="cs-CZ" i="1" dirty="0"/>
              <a:t>největší zlatá mince světa (130kg) je z Jablonce?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5536" y="3717032"/>
            <a:ext cx="82809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                                                                         Vědomostní  kvíz:                                                                                                                           </a:t>
            </a:r>
            <a:r>
              <a:rPr lang="cs-CZ" sz="1600" b="1" i="1" dirty="0"/>
              <a:t>1.  Který slavný automobilový konstruktér se narodil ve </a:t>
            </a:r>
            <a:r>
              <a:rPr lang="cs-CZ" sz="1600" b="1" i="1" dirty="0" err="1"/>
              <a:t>Vratislavicích</a:t>
            </a:r>
            <a:r>
              <a:rPr lang="cs-CZ" sz="1600" b="1" i="1" dirty="0"/>
              <a:t> nad Nisou u Liberce?          </a:t>
            </a:r>
            <a:r>
              <a:rPr lang="cs-CZ" sz="1600" i="1" dirty="0"/>
              <a:t>a)  Václav Klement               b)  Emil Škoda              c)  Rudolf Diesel              d)  Ferdinand Porsche     </a:t>
            </a:r>
            <a:r>
              <a:rPr lang="cs-CZ" sz="1600" b="1" i="1" dirty="0"/>
              <a:t>2.  Který český král byl vězněn na hradě Bezděz?                                                                                      </a:t>
            </a:r>
            <a:r>
              <a:rPr lang="cs-CZ" sz="1600" i="1" dirty="0"/>
              <a:t>a)  Přemysl II. Otakar           b)  Václav II.                  c)  Václav III.                    d)  Václav IV.                    </a:t>
            </a:r>
            <a:r>
              <a:rPr lang="cs-CZ" sz="1600" b="1" i="1" dirty="0"/>
              <a:t>3.  Nejstarší botanická zahrada v Liberci pěstuje Viktorií královskou, jejíž listy mohou měřit:       </a:t>
            </a:r>
            <a:r>
              <a:rPr lang="cs-CZ" sz="1600" i="1" dirty="0"/>
              <a:t>a)  půl metru                          b)  jeden metr              c)  do dvou metrů            d)  až tři metry               </a:t>
            </a:r>
            <a:r>
              <a:rPr lang="cs-CZ" sz="1600" b="1" i="1" dirty="0"/>
              <a:t>4.  Železniční trať Tanvald – Harrachov má největší stoupání 58‰  a je konstrukčně řešená:           </a:t>
            </a:r>
            <a:r>
              <a:rPr lang="cs-CZ" sz="1600" i="1" dirty="0"/>
              <a:t>a)  ozubnicová                        b)  úzkokolejná            c)  parní                            d)  elektrická                   </a:t>
            </a:r>
            <a:r>
              <a:rPr lang="cs-CZ" sz="1600" b="1" i="1" dirty="0"/>
              <a:t>5.  Nejvyšším vrchem s turistickou chatou je v Lužických horách:                                                         </a:t>
            </a:r>
            <a:r>
              <a:rPr lang="cs-CZ" sz="1600" i="1" dirty="0"/>
              <a:t>a)</a:t>
            </a:r>
            <a:r>
              <a:rPr lang="cs-CZ" sz="1600" b="1" i="1" dirty="0"/>
              <a:t>   </a:t>
            </a:r>
            <a:r>
              <a:rPr lang="cs-CZ" sz="1600" i="1" dirty="0"/>
              <a:t>Smrk  1124 m                   b)  Klíč  760 m             c)  </a:t>
            </a:r>
            <a:r>
              <a:rPr lang="cs-CZ" sz="1600" i="1" dirty="0" err="1"/>
              <a:t>Luž</a:t>
            </a:r>
            <a:r>
              <a:rPr lang="cs-CZ" sz="1600" i="1" dirty="0"/>
              <a:t>  793 m                   d)  Sněžník  723 m    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884368" y="6525344"/>
            <a:ext cx="12596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1d, 2b, 3d, 4a, 5c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6"/>
    </mc:Choice>
    <mc:Fallback xmlns="">
      <p:transition spd="slow" advTm="2042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kralovehradecky_kraj_okresy_2x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772816"/>
            <a:ext cx="6264696" cy="4680520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259632" y="1124744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Královéhradecký  kraj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539552" y="1988840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539552" y="2636912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899592" y="198884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263691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12" name="Elipsa 11"/>
          <p:cNvSpPr/>
          <p:nvPr/>
        </p:nvSpPr>
        <p:spPr>
          <a:xfrm>
            <a:off x="3995936" y="2132856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804248" y="2780928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6588224" y="4581128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3635896" y="1844824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1979712" y="3717032"/>
            <a:ext cx="360040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8"/>
    </mc:Choice>
    <mc:Fallback xmlns="">
      <p:transition spd="slow" advTm="216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472608"/>
          </a:xfrm>
        </p:spPr>
        <p:txBody>
          <a:bodyPr>
            <a:normAutofit fontScale="925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cs-CZ" sz="2200" b="1" dirty="0"/>
              <a:t>Trocha historie, nikoho nezabije</a:t>
            </a:r>
          </a:p>
          <a:p>
            <a:pPr algn="just">
              <a:lnSpc>
                <a:spcPct val="120000"/>
              </a:lnSpc>
              <a:buNone/>
            </a:pPr>
            <a:r>
              <a:rPr lang="cs-CZ" sz="1900" b="1" dirty="0"/>
              <a:t>●  </a:t>
            </a:r>
            <a:r>
              <a:rPr lang="cs-CZ" sz="1900" dirty="0"/>
              <a:t>vše začalo ve třicátých letech 20. století, kdy v Brně vznikl klubový  Exkursní Odbor   </a:t>
            </a:r>
          </a:p>
          <a:p>
            <a:pPr algn="just">
              <a:buNone/>
            </a:pPr>
            <a:r>
              <a:rPr lang="cs-CZ" sz="1900" b="1" dirty="0"/>
              <a:t>●</a:t>
            </a:r>
            <a:r>
              <a:rPr lang="cs-CZ" sz="1900" dirty="0"/>
              <a:t>  cílem bylo organizovat pro učitele domácí i zahraniční zájezdy  - „učitelé učitelům“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r. 1953 Ústřední výbor odborového svazu rozšířil exkurze do všech krajů republiky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vznikl EXOD jako odborová exkurzně vzdělávací činnost s první základnou v Praze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v roce 1955 vzniklo prvních deset základen, pořádaly se tuzemské i zahraniční zájezdy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20. výročí  EXOD oslavilo 7 360 účastníků na 59 základnách a na 32 zájezdech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r. 1977 nové Směrnice stanovily zvýhodnění odborářů, jednotné tiskopisy a organizaci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vznikly oborové základny - chemie, literární, historické, výtvarné a pro rodiče s dětmi</a:t>
            </a:r>
          </a:p>
          <a:p>
            <a:pPr algn="just">
              <a:buNone/>
            </a:pPr>
            <a:r>
              <a:rPr lang="cs-CZ" sz="1900" b="1" dirty="0"/>
              <a:t>●</a:t>
            </a:r>
            <a:r>
              <a:rPr lang="cs-CZ" sz="1900" dirty="0"/>
              <a:t>  „sametovou revoluci“ přežil  školský EXOD díky nadšení vedoucích a organizátorů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r. 1995 byla zaregistrována ochranná známka EXOD, jejím majitelem je ČMOS PŠ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nové Směrnice charakterizovaly EXOD jako neziskovou dobrovolnou činnost</a:t>
            </a:r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legislativní změny ovlivnily metodiku</a:t>
            </a:r>
            <a:r>
              <a:rPr lang="cs-CZ" sz="1900" b="1" dirty="0"/>
              <a:t> </a:t>
            </a:r>
            <a:r>
              <a:rPr lang="cs-CZ" sz="1900" dirty="0"/>
              <a:t>organizace základen, přidaly složku rekreační</a:t>
            </a:r>
            <a:r>
              <a:rPr lang="cs-CZ" sz="1900" b="1" dirty="0"/>
              <a:t>  </a:t>
            </a:r>
            <a:endParaRPr lang="cs-CZ" sz="1900" dirty="0"/>
          </a:p>
          <a:p>
            <a:pPr algn="just">
              <a:buNone/>
            </a:pPr>
            <a:r>
              <a:rPr lang="cs-CZ" sz="1900" b="1" dirty="0"/>
              <a:t>●  </a:t>
            </a:r>
            <a:r>
              <a:rPr lang="cs-CZ" sz="1900" dirty="0"/>
              <a:t>moderní technologie umožňují informovat o nabídce EXOD širokou veřejnost</a:t>
            </a:r>
          </a:p>
          <a:p>
            <a:pPr algn="just">
              <a:buNone/>
            </a:pPr>
            <a:r>
              <a:rPr lang="cs-CZ" sz="1800" b="1" dirty="0"/>
              <a:t>●  </a:t>
            </a:r>
            <a:r>
              <a:rPr lang="cs-CZ" sz="1900" dirty="0"/>
              <a:t>vývoj</a:t>
            </a:r>
            <a:r>
              <a:rPr lang="cs-CZ" sz="1800" b="1" dirty="0"/>
              <a:t> </a:t>
            </a:r>
            <a:r>
              <a:rPr lang="cs-CZ" sz="1900" dirty="0"/>
              <a:t>posledních dvaceti let ale přinesl mírný pokles zájmu o náš EXOD</a:t>
            </a:r>
          </a:p>
          <a:p>
            <a:pPr algn="just">
              <a:buNone/>
            </a:pPr>
            <a:endParaRPr lang="cs-CZ" sz="1900" dirty="0"/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69269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 let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1"/>
    </mc:Choice>
    <mc:Fallback xmlns="">
      <p:transition spd="slow" advTm="2164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index_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8660" r="17240" b="4697"/>
          <a:stretch>
            <a:fillRect/>
          </a:stretch>
        </p:blipFill>
        <p:spPr>
          <a:xfrm>
            <a:off x="395536" y="1628800"/>
            <a:ext cx="2232248" cy="3168352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259632" y="1052736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Celostátní základny EXOD 2012 – 2022  Královéhradecký  kraj</a:t>
            </a:r>
            <a:endParaRPr lang="cs-CZ" sz="2000" dirty="0"/>
          </a:p>
        </p:txBody>
      </p:sp>
      <p:pic>
        <p:nvPicPr>
          <p:cNvPr id="8" name="Obrázek 7" descr="Krkonose.jpg"/>
          <p:cNvPicPr>
            <a:picLocks noChangeAspect="1"/>
          </p:cNvPicPr>
          <p:nvPr/>
        </p:nvPicPr>
        <p:blipFill>
          <a:blip r:embed="rId4" cstate="print"/>
          <a:srcRect l="14035" t="13158"/>
          <a:stretch>
            <a:fillRect/>
          </a:stretch>
        </p:blipFill>
        <p:spPr>
          <a:xfrm>
            <a:off x="5076056" y="3573016"/>
            <a:ext cx="3600400" cy="288032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843808" y="16288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203848" y="1556792"/>
            <a:ext cx="5688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Sobotka                                                                          </a:t>
            </a:r>
            <a:r>
              <a:rPr lang="cs-CZ" dirty="0"/>
              <a:t>organizátor: ZO ZŠ Sobotka                                          Program:  základna pro učitele českého jazyka, semináře, přednášky vysokoškolských pedagogů, autorská a scénická čtení, poetické odpoledne, kulturní program (divadlo, film, koncerty), dílny uměleckého přednesu,vycházky do okolí</a:t>
            </a:r>
            <a:endParaRPr lang="cs-CZ" b="1" dirty="0"/>
          </a:p>
        </p:txBody>
      </p:sp>
      <p:sp>
        <p:nvSpPr>
          <p:cNvPr id="11" name="Obdélník 10"/>
          <p:cNvSpPr/>
          <p:nvPr/>
        </p:nvSpPr>
        <p:spPr>
          <a:xfrm>
            <a:off x="4644008" y="494116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23528" y="4941168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To nejlepší z Krkonoš    -   </a:t>
            </a:r>
            <a:r>
              <a:rPr lang="cs-CZ" dirty="0"/>
              <a:t>ZO OROS Opava  Program:  pěší výlety po hřebenech Krkonoš od Labské boudy po Sněžku (horské boudy, příroda) Špindlerův Mlýn, Harrachov (sklárna, můstky), </a:t>
            </a:r>
            <a:r>
              <a:rPr lang="cs-CZ" dirty="0" err="1"/>
              <a:t>Bedřichov</a:t>
            </a:r>
            <a:r>
              <a:rPr lang="cs-CZ" dirty="0"/>
              <a:t> (Vodní svět), beseda s KRNAP</a:t>
            </a:r>
            <a:endParaRPr lang="cs-CZ" b="1" dirty="0"/>
          </a:p>
        </p:txBody>
      </p:sp>
      <p:pic>
        <p:nvPicPr>
          <p:cNvPr id="13" name="Obrázek 12" descr="znak H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3212976"/>
            <a:ext cx="2160240" cy="180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3"/>
    </mc:Choice>
    <mc:Fallback xmlns="">
      <p:transition spd="slow" advTm="2072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>
              <a:buNone/>
            </a:pPr>
            <a:endParaRPr lang="cs-CZ" sz="2000" dirty="0"/>
          </a:p>
          <a:p>
            <a:endParaRPr lang="cs-CZ" dirty="0"/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87624" y="1052736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000" b="1" dirty="0">
                <a:solidFill>
                  <a:prstClr val="black"/>
                </a:solidFill>
              </a:rPr>
              <a:t>  Celostátní základny EXOD 2012 – 2022  Královéhradecký  kraj</a:t>
            </a: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7" name="Obrázek 6" descr="hrad-kost.jpg"/>
          <p:cNvPicPr>
            <a:picLocks noChangeAspect="1"/>
          </p:cNvPicPr>
          <p:nvPr/>
        </p:nvPicPr>
        <p:blipFill>
          <a:blip r:embed="rId3" cstate="print"/>
          <a:srcRect l="8263" r="6688" b="11516"/>
          <a:stretch>
            <a:fillRect/>
          </a:stretch>
        </p:blipFill>
        <p:spPr>
          <a:xfrm>
            <a:off x="395536" y="1556792"/>
            <a:ext cx="3888432" cy="2016224"/>
          </a:xfrm>
          <a:prstGeom prst="rect">
            <a:avLst/>
          </a:prstGeom>
        </p:spPr>
      </p:pic>
      <p:pic>
        <p:nvPicPr>
          <p:cNvPr id="8" name="Obrázek 7" descr="krkonose-obri-dul-2.jpg"/>
          <p:cNvPicPr>
            <a:picLocks noChangeAspect="1"/>
          </p:cNvPicPr>
          <p:nvPr/>
        </p:nvPicPr>
        <p:blipFill>
          <a:blip r:embed="rId4" cstate="print"/>
          <a:srcRect l="17404" t="6251" b="32500"/>
          <a:stretch>
            <a:fillRect/>
          </a:stretch>
        </p:blipFill>
        <p:spPr>
          <a:xfrm>
            <a:off x="4716016" y="1556792"/>
            <a:ext cx="3980668" cy="20162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789040"/>
            <a:ext cx="4752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 …</a:t>
            </a:r>
          </a:p>
          <a:p>
            <a:r>
              <a:rPr lang="cs-CZ" b="1" i="1" dirty="0"/>
              <a:t>● </a:t>
            </a:r>
            <a:r>
              <a:rPr lang="cs-CZ" i="1" dirty="0"/>
              <a:t>hrad Kost nikdy nebyl dobyt?                               </a:t>
            </a:r>
            <a:r>
              <a:rPr lang="cs-CZ" b="1" i="1" dirty="0"/>
              <a:t>● </a:t>
            </a:r>
            <a:r>
              <a:rPr lang="cs-CZ" i="1" dirty="0"/>
              <a:t>největší evropský výrobce klavírů je </a:t>
            </a:r>
            <a:r>
              <a:rPr lang="cs-CZ" i="1" dirty="0" err="1"/>
              <a:t>Petrof</a:t>
            </a:r>
            <a:r>
              <a:rPr lang="cs-CZ" i="1" dirty="0"/>
              <a:t>?      </a:t>
            </a:r>
            <a:r>
              <a:rPr lang="cs-CZ" b="1" i="1" dirty="0"/>
              <a:t>● </a:t>
            </a:r>
            <a:r>
              <a:rPr lang="cs-CZ" i="1" dirty="0"/>
              <a:t>nejstarší roubenka leží na okraji </a:t>
            </a:r>
            <a:r>
              <a:rPr lang="cs-CZ" i="1" dirty="0" err="1"/>
              <a:t>Rtyně</a:t>
            </a:r>
            <a:r>
              <a:rPr lang="cs-CZ" i="1" dirty="0"/>
              <a:t> v P.?      </a:t>
            </a:r>
            <a:r>
              <a:rPr lang="cs-CZ" b="1" i="1" dirty="0"/>
              <a:t>● </a:t>
            </a:r>
            <a:r>
              <a:rPr lang="cs-CZ" i="1" dirty="0"/>
              <a:t>nejvyšší u nás je </a:t>
            </a:r>
            <a:r>
              <a:rPr lang="cs-CZ" i="1" dirty="0" err="1"/>
              <a:t>Pančavský</a:t>
            </a:r>
            <a:r>
              <a:rPr lang="cs-CZ" i="1" dirty="0"/>
              <a:t> vodopád?                </a:t>
            </a:r>
            <a:r>
              <a:rPr lang="cs-CZ" b="1" i="1" dirty="0"/>
              <a:t>● </a:t>
            </a:r>
            <a:r>
              <a:rPr lang="cs-CZ" i="1" dirty="0"/>
              <a:t>největší soubor barokních soch je v Kuksu?       </a:t>
            </a:r>
            <a:r>
              <a:rPr lang="cs-CZ" b="1" i="1" dirty="0"/>
              <a:t>● </a:t>
            </a:r>
            <a:r>
              <a:rPr lang="cs-CZ" i="1" dirty="0"/>
              <a:t>nejdelší kabinová lanovka vede na Černou</a:t>
            </a:r>
            <a:r>
              <a:rPr lang="cs-CZ" b="1" i="1" dirty="0"/>
              <a:t> </a:t>
            </a:r>
            <a:r>
              <a:rPr lang="cs-CZ" i="1" dirty="0"/>
              <a:t>horu </a:t>
            </a:r>
            <a:r>
              <a:rPr lang="cs-CZ" b="1" i="1" dirty="0"/>
              <a:t>● </a:t>
            </a:r>
            <a:r>
              <a:rPr lang="cs-CZ" i="1" dirty="0"/>
              <a:t>nejdelší podzemní chodby má pevnost Josefov </a:t>
            </a:r>
            <a:r>
              <a:rPr lang="cs-CZ" b="1" i="1" dirty="0"/>
              <a:t>● </a:t>
            </a:r>
            <a:r>
              <a:rPr lang="cs-CZ" i="1" dirty="0"/>
              <a:t>nejkrvavější  bitva r. 1866 se odehrála u Sadové</a:t>
            </a:r>
          </a:p>
          <a:p>
            <a:endParaRPr lang="cs-CZ" b="1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32040" y="3717032"/>
            <a:ext cx="4032448" cy="287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Vědomostní kvíz:                                                 1.  Autorem barokních soch na Kuksu je:       </a:t>
            </a:r>
            <a:r>
              <a:rPr lang="cs-CZ" sz="1600" dirty="0"/>
              <a:t>a) M.B. Braun    b) M. </a:t>
            </a:r>
            <a:r>
              <a:rPr lang="cs-CZ" sz="1600" dirty="0" err="1"/>
              <a:t>Brokoff</a:t>
            </a:r>
            <a:r>
              <a:rPr lang="cs-CZ" sz="1600" dirty="0"/>
              <a:t>     c)  V.V. </a:t>
            </a:r>
            <a:r>
              <a:rPr lang="cs-CZ" sz="1600" dirty="0" err="1"/>
              <a:t>Reiner</a:t>
            </a:r>
            <a:r>
              <a:rPr lang="cs-CZ" sz="1600" dirty="0"/>
              <a:t> </a:t>
            </a:r>
            <a:r>
              <a:rPr lang="cs-CZ" sz="1600" b="1" dirty="0"/>
              <a:t>2.  Největší harrachovský skokanský můstek: </a:t>
            </a:r>
            <a:r>
              <a:rPr lang="cs-CZ" sz="1600" dirty="0"/>
              <a:t>a) je obří           b) je mamutí         c)  je dlouhý  </a:t>
            </a:r>
            <a:r>
              <a:rPr lang="cs-CZ" sz="1600" b="1" dirty="0"/>
              <a:t>3.  Znakem Národního parku Krkonoše je:     </a:t>
            </a:r>
            <a:r>
              <a:rPr lang="cs-CZ" sz="1600" dirty="0"/>
              <a:t>a) alpská protěž   b) kleč           c) hořec horský </a:t>
            </a:r>
            <a:r>
              <a:rPr lang="cs-CZ" sz="1600" b="1" dirty="0"/>
              <a:t>4.  Jičín je spojen s pojmem město:                 </a:t>
            </a:r>
            <a:r>
              <a:rPr lang="cs-CZ" sz="1600" dirty="0"/>
              <a:t>a)</a:t>
            </a:r>
            <a:r>
              <a:rPr lang="cs-CZ" sz="1600" b="1" dirty="0"/>
              <a:t>  </a:t>
            </a:r>
            <a:r>
              <a:rPr lang="cs-CZ" sz="1600" dirty="0"/>
              <a:t>poezie              b) smíchu      c) pohádek</a:t>
            </a:r>
            <a:r>
              <a:rPr lang="cs-CZ" sz="1600" b="1" dirty="0"/>
              <a:t>  </a:t>
            </a:r>
            <a:r>
              <a:rPr lang="cs-CZ" sz="1600" dirty="0"/>
              <a:t>     </a:t>
            </a:r>
            <a:r>
              <a:rPr lang="cs-CZ" sz="1600" b="1" dirty="0"/>
              <a:t>5.  Největší vodní plocha v kraji (1000 ha) je:  </a:t>
            </a:r>
            <a:r>
              <a:rPr lang="cs-CZ" sz="1600" dirty="0"/>
              <a:t>a)  Rozkoš             b)  Skalka        c)  Pastviny  </a:t>
            </a:r>
            <a:endParaRPr lang="cs-CZ" sz="16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6525344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1a, 2b, 3c, 4c, 5a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-pardubic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6480720" cy="4392488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19672" y="1124745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000" b="1" dirty="0">
                <a:solidFill>
                  <a:prstClr val="black"/>
                </a:solidFill>
              </a:rPr>
              <a:t>Celostátní základny EXOD 2012 – 2022  Pardubický  kraj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220072" y="53012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755576" y="494116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508104" y="285293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755576" y="544522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043608" y="494116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15616" y="5373216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EXOD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7"/>
    </mc:Choice>
    <mc:Fallback xmlns="">
      <p:transition spd="slow" advTm="2099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47664" y="1124745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sz="2000" b="1" dirty="0">
                <a:solidFill>
                  <a:prstClr val="black"/>
                </a:solidFill>
              </a:rPr>
              <a:t>Celostátní základny EXOD 2012 – 2022  Pardubický  kraj</a:t>
            </a: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9" name="Zástupný symbol pro obsah 8" descr="polička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9253" r="18192" b="10272"/>
          <a:stretch>
            <a:fillRect/>
          </a:stretch>
        </p:blipFill>
        <p:spPr>
          <a:xfrm>
            <a:off x="5724128" y="1628800"/>
            <a:ext cx="2952328" cy="2160240"/>
          </a:xfrm>
        </p:spPr>
      </p:pic>
      <p:pic>
        <p:nvPicPr>
          <p:cNvPr id="10" name="Obrázek 9" descr="hedec_.JPG"/>
          <p:cNvPicPr>
            <a:picLocks noChangeAspect="1"/>
          </p:cNvPicPr>
          <p:nvPr/>
        </p:nvPicPr>
        <p:blipFill>
          <a:blip r:embed="rId4" cstate="print"/>
          <a:srcRect t="18243" b="8834"/>
          <a:stretch>
            <a:fillRect/>
          </a:stretch>
        </p:blipFill>
        <p:spPr>
          <a:xfrm>
            <a:off x="5724128" y="4149080"/>
            <a:ext cx="2952328" cy="230425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1700808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Polička   </a:t>
            </a:r>
            <a:r>
              <a:rPr lang="cs-CZ" dirty="0"/>
              <a:t>-   organizátor:  ZO OROS Svitavy   Program: pěší a autobusové výlety po přírodních, kulturních a uměleckých památkách Vysočiny: Polička, Litomyšl, Jimramov, Nové Město n. M.,     Tři Studně, Devět skal, Telecí, Březiny, Nové Hrady, Hlinsko, Kameničky (B. Martinů, M. Bureš, F. </a:t>
            </a:r>
            <a:r>
              <a:rPr lang="cs-CZ" dirty="0" err="1"/>
              <a:t>Kaván</a:t>
            </a:r>
            <a:r>
              <a:rPr lang="cs-CZ" dirty="0"/>
              <a:t>, A. Slavíček, K.V. Rais, T. Nováková, J. Karafiát,..)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5220072" y="17008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5220072" y="422108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539552" y="4221088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 krásami </a:t>
            </a:r>
            <a:r>
              <a:rPr lang="cs-CZ" b="1" dirty="0" err="1"/>
              <a:t>Ústeckoorlicka</a:t>
            </a:r>
            <a:r>
              <a:rPr lang="cs-CZ" b="1" dirty="0"/>
              <a:t>  </a:t>
            </a:r>
            <a:r>
              <a:rPr lang="cs-CZ" dirty="0"/>
              <a:t>-  ZO OROS Ústí n. O. Program:  přírodní a historické zajímavosti regionu Ústí nad Orlicí, Brandýs </a:t>
            </a:r>
            <a:r>
              <a:rPr lang="cs-CZ" dirty="0" err="1"/>
              <a:t>n.O</a:t>
            </a:r>
            <a:r>
              <a:rPr lang="cs-CZ" dirty="0"/>
              <a:t>. (J.A. Komenský), hrad Litice, nádrž Pastviny, Letohrad, EKO </a:t>
            </a:r>
            <a:r>
              <a:rPr lang="cs-CZ" dirty="0" err="1"/>
              <a:t>Oucmanice</a:t>
            </a:r>
            <a:r>
              <a:rPr lang="cs-CZ" dirty="0"/>
              <a:t>, arboretum </a:t>
            </a:r>
            <a:r>
              <a:rPr lang="cs-CZ" dirty="0" err="1"/>
              <a:t>Žampach</a:t>
            </a:r>
            <a:r>
              <a:rPr lang="cs-CZ" dirty="0"/>
              <a:t>, </a:t>
            </a:r>
            <a:r>
              <a:rPr lang="cs-CZ" dirty="0" err="1"/>
              <a:t>Kunvald</a:t>
            </a:r>
            <a:r>
              <a:rPr lang="cs-CZ" dirty="0"/>
              <a:t> (Jednota bratrská), Králíky, Králický Sněžník (pramen</a:t>
            </a:r>
            <a:r>
              <a:rPr lang="cs-CZ" b="1" dirty="0"/>
              <a:t> </a:t>
            </a:r>
            <a:r>
              <a:rPr lang="cs-CZ" dirty="0"/>
              <a:t>řeky Moravy), klášter </a:t>
            </a:r>
            <a:r>
              <a:rPr lang="cs-CZ" dirty="0" err="1"/>
              <a:t>Hedeč</a:t>
            </a:r>
            <a:r>
              <a:rPr lang="cs-CZ" dirty="0"/>
              <a:t>, Vysoké Mýto, </a:t>
            </a:r>
            <a:r>
              <a:rPr lang="cs-CZ" dirty="0" err="1"/>
              <a:t>Vraclav</a:t>
            </a:r>
            <a:r>
              <a:rPr lang="cs-CZ" dirty="0"/>
              <a:t>, Česká Třebová, </a:t>
            </a:r>
            <a:r>
              <a:rPr lang="cs-CZ" dirty="0" err="1"/>
              <a:t>Kozlov</a:t>
            </a:r>
            <a:r>
              <a:rPr lang="cs-CZ" dirty="0"/>
              <a:t> (M. </a:t>
            </a:r>
            <a:r>
              <a:rPr lang="cs-CZ" dirty="0" err="1"/>
              <a:t>Švabinský</a:t>
            </a:r>
            <a:r>
              <a:rPr lang="cs-CZ" dirty="0"/>
              <a:t>), </a:t>
            </a:r>
            <a:r>
              <a:rPr lang="cs-CZ" dirty="0" err="1"/>
              <a:t>Žamberk</a:t>
            </a:r>
            <a:r>
              <a:rPr lang="cs-CZ" dirty="0"/>
              <a:t> 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9"/>
    </mc:Choice>
    <mc:Fallback xmlns="">
      <p:transition spd="slow" advTm="2114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Mora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072" t="14656" r="2412"/>
          <a:stretch>
            <a:fillRect/>
          </a:stretch>
        </p:blipFill>
        <p:spPr>
          <a:xfrm>
            <a:off x="395536" y="1628800"/>
            <a:ext cx="3384376" cy="2304256"/>
          </a:xfrm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63688" y="1124744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b="1" dirty="0">
                <a:solidFill>
                  <a:prstClr val="black"/>
                </a:solidFill>
              </a:rPr>
              <a:t> Celostátní základny EXOD 2012 – 2022  Pardubický  kraj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95936" y="155679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                                                                         ● </a:t>
            </a:r>
            <a:r>
              <a:rPr lang="cs-CZ" i="1" dirty="0"/>
              <a:t>nejvyšší Mariánský morový sloup stojí v Poličce? </a:t>
            </a:r>
            <a:r>
              <a:rPr lang="cs-CZ" b="1" dirty="0"/>
              <a:t>●</a:t>
            </a:r>
            <a:r>
              <a:rPr lang="cs-CZ" i="1" dirty="0"/>
              <a:t> největší rybník kraje je </a:t>
            </a:r>
            <a:r>
              <a:rPr lang="cs-CZ" i="1" dirty="0" err="1"/>
              <a:t>Bohdanečský</a:t>
            </a:r>
            <a:r>
              <a:rPr lang="cs-CZ" i="1" dirty="0"/>
              <a:t> se 158 ha?  </a:t>
            </a:r>
            <a:r>
              <a:rPr lang="cs-CZ" b="1" dirty="0"/>
              <a:t>● </a:t>
            </a:r>
            <a:r>
              <a:rPr lang="cs-CZ" i="1" dirty="0"/>
              <a:t>nejstarší dřevěný most z r. 1721</a:t>
            </a:r>
            <a:r>
              <a:rPr lang="cs-CZ" b="1" i="1" dirty="0"/>
              <a:t> </a:t>
            </a:r>
            <a:r>
              <a:rPr lang="cs-CZ" i="1" dirty="0"/>
              <a:t>je v obci Kočí?     </a:t>
            </a:r>
            <a:r>
              <a:rPr lang="cs-CZ" b="1" dirty="0"/>
              <a:t>● </a:t>
            </a:r>
            <a:r>
              <a:rPr lang="cs-CZ" i="1" dirty="0"/>
              <a:t>nejdelší řekou kraje je </a:t>
            </a:r>
            <a:r>
              <a:rPr lang="cs-CZ" i="1" dirty="0" err="1"/>
              <a:t>Chrudimka</a:t>
            </a:r>
            <a:r>
              <a:rPr lang="cs-CZ" i="1" dirty="0"/>
              <a:t> měřící 109 km? </a:t>
            </a:r>
            <a:r>
              <a:rPr lang="cs-CZ" b="1" dirty="0"/>
              <a:t>● </a:t>
            </a:r>
            <a:r>
              <a:rPr lang="cs-CZ" i="1" dirty="0"/>
              <a:t>nejdelší náměstí najdete v Litomyšli, měří 493 m? </a:t>
            </a:r>
            <a:r>
              <a:rPr lang="cs-CZ" b="1" dirty="0"/>
              <a:t>● </a:t>
            </a:r>
            <a:r>
              <a:rPr lang="cs-CZ" i="1" dirty="0"/>
              <a:t>největší skanzen lidových staveb je v Hlinsku?      </a:t>
            </a:r>
            <a:r>
              <a:rPr lang="cs-CZ" b="1" dirty="0"/>
              <a:t>● </a:t>
            </a:r>
            <a:r>
              <a:rPr lang="cs-CZ" i="1" dirty="0"/>
              <a:t>nejznámější lyžařský areál je v Novém Městě </a:t>
            </a:r>
            <a:r>
              <a:rPr lang="cs-CZ" i="1" dirty="0" err="1"/>
              <a:t>n.M</a:t>
            </a:r>
            <a:r>
              <a:rPr lang="cs-CZ" i="1" dirty="0"/>
              <a:t>.</a:t>
            </a:r>
            <a:endParaRPr lang="cs-CZ" b="1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51520" y="4077072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/>
              <a:t>Vědomostní kvíz:                                                                   1. Nejvyšší a nejznámější bránou Pardubic je:  </a:t>
            </a:r>
            <a:r>
              <a:rPr lang="cs-CZ" sz="1600" i="1" dirty="0"/>
              <a:t>             a) Hradecká    b)  Černá    c)  Zelená   d) </a:t>
            </a:r>
            <a:r>
              <a:rPr lang="cs-CZ" sz="1600" i="1" dirty="0" err="1"/>
              <a:t>Perštejnská</a:t>
            </a:r>
            <a:r>
              <a:rPr lang="cs-CZ" sz="1600" i="1" dirty="0"/>
              <a:t>       </a:t>
            </a:r>
            <a:r>
              <a:rPr lang="cs-CZ" sz="1600" b="1" i="1" dirty="0"/>
              <a:t>2. S výškou 1 423 m </a:t>
            </a:r>
            <a:r>
              <a:rPr lang="cs-CZ" sz="1600" b="1" i="1" dirty="0" err="1"/>
              <a:t>n.m</a:t>
            </a:r>
            <a:r>
              <a:rPr lang="cs-CZ" sz="1600" b="1" i="1" dirty="0"/>
              <a:t> je </a:t>
            </a:r>
            <a:r>
              <a:rPr lang="cs-CZ" sz="1600" b="1" i="1" dirty="0" err="1"/>
              <a:t>nejvyší</a:t>
            </a:r>
            <a:r>
              <a:rPr lang="cs-CZ" sz="1600" b="1" i="1" dirty="0"/>
              <a:t> horou kraje:             </a:t>
            </a:r>
            <a:r>
              <a:rPr lang="cs-CZ" sz="1600" i="1" dirty="0"/>
              <a:t>a) Suchý vrch   b) Králický Sněžník    c) Velká Deštná       </a:t>
            </a:r>
            <a:r>
              <a:rPr lang="cs-CZ" sz="1600" b="1" i="1" dirty="0"/>
              <a:t>3. Mumii egyptské princezny najdete na zámku:           </a:t>
            </a:r>
            <a:r>
              <a:rPr lang="cs-CZ" sz="1600" i="1" dirty="0"/>
              <a:t>a) Litomyšl    b) Mor. Třebová    c) </a:t>
            </a:r>
            <a:r>
              <a:rPr lang="cs-CZ" sz="1600" i="1" dirty="0" err="1"/>
              <a:t>Potšten</a:t>
            </a:r>
            <a:r>
              <a:rPr lang="cs-CZ" sz="1600" i="1" dirty="0"/>
              <a:t>    d) Doudleby  </a:t>
            </a:r>
            <a:r>
              <a:rPr lang="cs-CZ" sz="1600" b="1" i="1" dirty="0"/>
              <a:t>4. Městečko Proseč je známé výrobou:                            </a:t>
            </a:r>
            <a:r>
              <a:rPr lang="cs-CZ" sz="1600" i="1" dirty="0"/>
              <a:t>a) dýmek     b) houslí     c) knižní vazby     d) keramiky   </a:t>
            </a:r>
            <a:endParaRPr lang="cs-CZ" sz="1600" b="1" i="1" dirty="0"/>
          </a:p>
        </p:txBody>
      </p:sp>
      <p:pic>
        <p:nvPicPr>
          <p:cNvPr id="11" name="Obrázek 10" descr="bouda.jpeg"/>
          <p:cNvPicPr>
            <a:picLocks noChangeAspect="1"/>
          </p:cNvPicPr>
          <p:nvPr/>
        </p:nvPicPr>
        <p:blipFill>
          <a:blip r:embed="rId4" cstate="print"/>
          <a:srcRect t="9462"/>
          <a:stretch>
            <a:fillRect/>
          </a:stretch>
        </p:blipFill>
        <p:spPr>
          <a:xfrm>
            <a:off x="5004048" y="4005064"/>
            <a:ext cx="3816424" cy="23762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092280" y="6453336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                       1c, 2b, 3b,4a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6"/>
    </mc:Choice>
    <mc:Fallback xmlns="">
      <p:transition spd="slow" advTm="2099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pic>
        <p:nvPicPr>
          <p:cNvPr id="1026" name="Picture 2" descr="mapa-vysocina.jpg (800×54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28800"/>
            <a:ext cx="7416824" cy="4824536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5436096" y="6093296"/>
            <a:ext cx="2088232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691680" y="1052737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     Celostátní základny EXOD 2012 – 2022  Kraj  Vysočina</a:t>
            </a:r>
            <a:endParaRPr lang="cs-CZ" dirty="0"/>
          </a:p>
        </p:txBody>
      </p:sp>
      <p:sp>
        <p:nvSpPr>
          <p:cNvPr id="9" name="Elipsa 8"/>
          <p:cNvSpPr/>
          <p:nvPr/>
        </p:nvSpPr>
        <p:spPr>
          <a:xfrm>
            <a:off x="5508104" y="292494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5508104" y="177281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796136" y="170080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33"/>
    </mc:Choice>
    <mc:Fallback xmlns="">
      <p:transition spd="slow" advTm="2153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4716016" y="54868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403648" y="1052736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Celostátní základny EXOD 2012 – 2022  Jihomoravský  kraj</a:t>
            </a:r>
            <a:endParaRPr lang="cs-CZ" sz="2000" dirty="0"/>
          </a:p>
        </p:txBody>
      </p:sp>
      <p:pic>
        <p:nvPicPr>
          <p:cNvPr id="11" name="Obrázek 10" descr="jižní morav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5" y="1484784"/>
            <a:ext cx="6912769" cy="518457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43608" y="17728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211960" y="198884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652120" y="587727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1043608" y="220486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4427984" y="27809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4788024" y="270892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427984" y="364502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/>
          <p:nvPr/>
        </p:nvSpPr>
        <p:spPr>
          <a:xfrm>
            <a:off x="2915816" y="537321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Elipsa 17"/>
          <p:cNvSpPr/>
          <p:nvPr/>
        </p:nvSpPr>
        <p:spPr>
          <a:xfrm>
            <a:off x="5292080" y="587727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1403648" y="177281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EXOD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03648" y="213285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1"/>
    </mc:Choice>
    <mc:Fallback xmlns="">
      <p:transition spd="slow" advTm="2154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31640" y="1124745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Celostátní základny EXOD 2012 – 2022  Jihomoravský  kraj</a:t>
            </a:r>
            <a:endParaRPr lang="cs-CZ" sz="2000" dirty="0"/>
          </a:p>
        </p:txBody>
      </p:sp>
      <p:pic>
        <p:nvPicPr>
          <p:cNvPr id="1026" name="Picture 2" descr="c0515_025_0001.jpg (1024×671)"/>
          <p:cNvPicPr>
            <a:picLocks noChangeAspect="1" noChangeArrowheads="1"/>
          </p:cNvPicPr>
          <p:nvPr/>
        </p:nvPicPr>
        <p:blipFill>
          <a:blip r:embed="rId3" cstate="print"/>
          <a:srcRect t="16667" r="4082"/>
          <a:stretch>
            <a:fillRect/>
          </a:stretch>
        </p:blipFill>
        <p:spPr bwMode="auto">
          <a:xfrm>
            <a:off x="467544" y="4365104"/>
            <a:ext cx="3672408" cy="2160240"/>
          </a:xfrm>
          <a:prstGeom prst="rect">
            <a:avLst/>
          </a:prstGeom>
          <a:noFill/>
        </p:spPr>
      </p:pic>
      <p:pic>
        <p:nvPicPr>
          <p:cNvPr id="1028" name="Picture 4" descr="hLqKIM.jpeg (600×399)"/>
          <p:cNvPicPr>
            <a:picLocks noChangeAspect="1" noChangeArrowheads="1"/>
          </p:cNvPicPr>
          <p:nvPr/>
        </p:nvPicPr>
        <p:blipFill>
          <a:blip r:embed="rId4" cstate="print"/>
          <a:srcRect l="3780" t="5684" r="14321" b="28001"/>
          <a:stretch>
            <a:fillRect/>
          </a:stretch>
        </p:blipFill>
        <p:spPr bwMode="auto">
          <a:xfrm>
            <a:off x="467544" y="1700808"/>
            <a:ext cx="3672408" cy="2304256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4283968" y="184482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283968" y="450912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572000" y="1772816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 </a:t>
            </a:r>
            <a:r>
              <a:rPr lang="cs-CZ" b="1" dirty="0" err="1"/>
              <a:t>muzikó</a:t>
            </a:r>
            <a:r>
              <a:rPr lang="cs-CZ" b="1" dirty="0"/>
              <a:t> </a:t>
            </a:r>
            <a:r>
              <a:rPr lang="cs-CZ" b="1" dirty="0" err="1"/>
              <a:t>Maló</a:t>
            </a:r>
            <a:r>
              <a:rPr lang="cs-CZ" b="1" dirty="0"/>
              <a:t> </a:t>
            </a:r>
            <a:r>
              <a:rPr lang="cs-CZ" b="1" dirty="0" err="1"/>
              <a:t>Hanó</a:t>
            </a:r>
            <a:r>
              <a:rPr lang="cs-CZ" b="1" dirty="0"/>
              <a:t>  -  </a:t>
            </a:r>
            <a:r>
              <a:rPr lang="cs-CZ" dirty="0"/>
              <a:t>ZO OROS Blansko Program: putování po regionu „Malá Haná“, </a:t>
            </a:r>
            <a:r>
              <a:rPr lang="cs-CZ" dirty="0" err="1"/>
              <a:t>Boskovicko</a:t>
            </a:r>
            <a:r>
              <a:rPr lang="cs-CZ" dirty="0"/>
              <a:t>, </a:t>
            </a:r>
            <a:r>
              <a:rPr lang="cs-CZ" dirty="0" err="1"/>
              <a:t>Letovicko</a:t>
            </a:r>
            <a:r>
              <a:rPr lang="cs-CZ" dirty="0"/>
              <a:t>, Jevíčko</a:t>
            </a:r>
            <a:r>
              <a:rPr lang="cs-CZ" b="1" dirty="0"/>
              <a:t>, </a:t>
            </a:r>
            <a:r>
              <a:rPr lang="cs-CZ" dirty="0"/>
              <a:t>Blansko, </a:t>
            </a:r>
            <a:r>
              <a:rPr lang="cs-CZ" dirty="0" err="1"/>
              <a:t>Svitávka</a:t>
            </a:r>
            <a:r>
              <a:rPr lang="cs-CZ" dirty="0"/>
              <a:t>, </a:t>
            </a:r>
            <a:r>
              <a:rPr lang="cs-CZ" dirty="0" err="1"/>
              <a:t>Vanovice</a:t>
            </a:r>
            <a:r>
              <a:rPr lang="cs-CZ" dirty="0"/>
              <a:t>, zámek </a:t>
            </a:r>
            <a:r>
              <a:rPr lang="cs-CZ" b="1" dirty="0"/>
              <a:t> </a:t>
            </a:r>
            <a:r>
              <a:rPr lang="cs-CZ" dirty="0" err="1"/>
              <a:t>Lysice</a:t>
            </a:r>
            <a:r>
              <a:rPr lang="cs-CZ" dirty="0"/>
              <a:t>, </a:t>
            </a:r>
            <a:r>
              <a:rPr lang="cs-CZ" dirty="0" err="1"/>
              <a:t>Kunštát</a:t>
            </a:r>
            <a:r>
              <a:rPr lang="cs-CZ" dirty="0"/>
              <a:t>,</a:t>
            </a:r>
          </a:p>
          <a:p>
            <a:r>
              <a:rPr lang="cs-CZ" dirty="0"/>
              <a:t>Rudka</a:t>
            </a:r>
            <a:r>
              <a:rPr lang="cs-CZ" b="1" dirty="0"/>
              <a:t> </a:t>
            </a:r>
            <a:r>
              <a:rPr lang="cs-CZ" dirty="0"/>
              <a:t>(jeskyně Blanických rytířů), Moravský kras (Macocha, Punkevní jeskyně, další jeskynní komplexy), kulturní večery s lidovou písničkou..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572000" y="4437112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Břeclavskem na kole  -  </a:t>
            </a:r>
            <a:r>
              <a:rPr lang="cs-CZ" dirty="0"/>
              <a:t>ZO OROS Břeclav  Program: Památky a příroda </a:t>
            </a:r>
            <a:r>
              <a:rPr lang="cs-CZ" dirty="0" err="1"/>
              <a:t>Lednicko</a:t>
            </a:r>
            <a:r>
              <a:rPr lang="cs-CZ" dirty="0"/>
              <a:t> – valtického areálu UNESCO), zámky Lednice, Valtice, </a:t>
            </a:r>
            <a:r>
              <a:rPr lang="cs-CZ" dirty="0" err="1"/>
              <a:t>Reistna</a:t>
            </a:r>
            <a:r>
              <a:rPr lang="cs-CZ" dirty="0"/>
              <a:t>, Mikulov (</a:t>
            </a:r>
            <a:r>
              <a:rPr lang="cs-CZ" dirty="0" err="1"/>
              <a:t>Turold</a:t>
            </a:r>
            <a:r>
              <a:rPr lang="cs-CZ" dirty="0"/>
              <a:t>), </a:t>
            </a:r>
            <a:r>
              <a:rPr lang="cs-CZ" dirty="0" err="1"/>
              <a:t>Pohansko</a:t>
            </a:r>
            <a:r>
              <a:rPr lang="cs-CZ" dirty="0"/>
              <a:t>,        soutok Morava – Dyje, Mikulčice (památník Velké Moravy, </a:t>
            </a:r>
            <a:r>
              <a:rPr lang="cs-CZ" dirty="0" err="1"/>
              <a:t>Pavlov</a:t>
            </a:r>
            <a:r>
              <a:rPr lang="cs-CZ" dirty="0"/>
              <a:t> (lovci mamutů),</a:t>
            </a:r>
          </a:p>
          <a:p>
            <a:r>
              <a:rPr lang="cs-CZ" dirty="0" err="1"/>
              <a:t>cyklo</a:t>
            </a:r>
            <a:r>
              <a:rPr lang="cs-CZ" dirty="0"/>
              <a:t> okruh Dolním Rakouskem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6"/>
    </mc:Choice>
    <mc:Fallback xmlns="">
      <p:transition spd="slow" advTm="2118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31640" y="1052736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        Celostátní </a:t>
            </a:r>
            <a:r>
              <a:rPr lang="cs-CZ" sz="2000" b="1" dirty="0">
                <a:solidFill>
                  <a:prstClr val="black"/>
                </a:solidFill>
              </a:rPr>
              <a:t>základny</a:t>
            </a:r>
            <a:r>
              <a:rPr lang="cs-CZ" b="1" dirty="0">
                <a:solidFill>
                  <a:prstClr val="black"/>
                </a:solidFill>
              </a:rPr>
              <a:t> EXOD </a:t>
            </a:r>
            <a:r>
              <a:rPr lang="cs-CZ" sz="2000" b="1" dirty="0">
                <a:solidFill>
                  <a:prstClr val="black"/>
                </a:solidFill>
              </a:rPr>
              <a:t>2012</a:t>
            </a:r>
            <a:r>
              <a:rPr lang="cs-CZ" b="1" dirty="0">
                <a:solidFill>
                  <a:prstClr val="black"/>
                </a:solidFill>
              </a:rPr>
              <a:t> – 2022  Jihomoravský  kraj</a:t>
            </a:r>
            <a:endParaRPr lang="cs-CZ" dirty="0"/>
          </a:p>
        </p:txBody>
      </p:sp>
      <p:pic>
        <p:nvPicPr>
          <p:cNvPr id="54274" name="Picture 2" descr="moravsky-kras-1.jpg (1600×120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4032448" cy="2232248"/>
          </a:xfrm>
          <a:prstGeom prst="rect">
            <a:avLst/>
          </a:prstGeom>
          <a:noFill/>
        </p:spPr>
      </p:pic>
      <p:pic>
        <p:nvPicPr>
          <p:cNvPr id="54276" name="Picture 4" descr="palava-2.jpg (2000×1334)"/>
          <p:cNvPicPr>
            <a:picLocks noChangeAspect="1" noChangeArrowheads="1"/>
          </p:cNvPicPr>
          <p:nvPr/>
        </p:nvPicPr>
        <p:blipFill>
          <a:blip r:embed="rId4" cstate="print"/>
          <a:srcRect t="5882" b="14706"/>
          <a:stretch>
            <a:fillRect/>
          </a:stretch>
        </p:blipFill>
        <p:spPr bwMode="auto">
          <a:xfrm>
            <a:off x="4572000" y="4293096"/>
            <a:ext cx="4248472" cy="223224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179512" y="1412776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                                                           </a:t>
            </a:r>
            <a:r>
              <a:rPr lang="cs-CZ" sz="1600" i="1" dirty="0"/>
              <a:t>● nejstarší umělecké dílo je Věstonická venuše?  ● nejslavnější napoleonská bitva je u Slavkova?  ● nejrozsáhlejší je Mikulčické slovanské hradiště ● nejmenší obec v ČR je Březina (5 obyvatel)?      ● největší vinařská obec jsou Velké Bílovice?        ● nejvyšší muslimský minaret v ČR je v Lednici?   ● nejznámějším rodákem kraje byl T.G. Masaryk ● nejvýznamnější veletržní areál leží v Brně?        ● nejkratší kabinovou lanovku má Moravský kras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99992" y="1412776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Vědomostní kvíz:                                                </a:t>
            </a:r>
            <a:r>
              <a:rPr lang="cs-CZ" sz="1600" b="1" i="1" dirty="0"/>
              <a:t>1</a:t>
            </a:r>
            <a:r>
              <a:rPr lang="cs-CZ" b="1" i="1" dirty="0"/>
              <a:t>. </a:t>
            </a:r>
            <a:r>
              <a:rPr lang="cs-CZ" sz="1600" b="1" i="1" dirty="0"/>
              <a:t>Staviteli Lednicko-valtického areálu byl rod:      </a:t>
            </a:r>
            <a:r>
              <a:rPr lang="cs-CZ" sz="1600" i="1" dirty="0"/>
              <a:t>a) </a:t>
            </a:r>
            <a:r>
              <a:rPr lang="cs-CZ" sz="1600" i="1" dirty="0" err="1"/>
              <a:t>Dittrichštejnů</a:t>
            </a:r>
            <a:r>
              <a:rPr lang="cs-CZ" sz="1600" i="1" dirty="0"/>
              <a:t>    b) </a:t>
            </a:r>
            <a:r>
              <a:rPr lang="cs-CZ" sz="1600" i="1" dirty="0" err="1"/>
              <a:t>Valdštejnů</a:t>
            </a:r>
            <a:r>
              <a:rPr lang="cs-CZ" sz="1600" i="1" dirty="0"/>
              <a:t>   c) </a:t>
            </a:r>
            <a:r>
              <a:rPr lang="cs-CZ" sz="1600" i="1" dirty="0" err="1"/>
              <a:t>Lichtenštejnů</a:t>
            </a:r>
            <a:r>
              <a:rPr lang="cs-CZ" sz="1600" i="1" dirty="0"/>
              <a:t>   </a:t>
            </a:r>
            <a:r>
              <a:rPr lang="cs-CZ" sz="1600" b="1" i="1" dirty="0"/>
              <a:t>2. Unikátní výzdobu má jeskyně Rudka u </a:t>
            </a:r>
            <a:r>
              <a:rPr lang="cs-CZ" sz="1600" b="1" i="1" dirty="0" err="1"/>
              <a:t>Kunštátu</a:t>
            </a:r>
            <a:r>
              <a:rPr lang="cs-CZ" sz="1600" b="1" i="1" dirty="0"/>
              <a:t>: </a:t>
            </a:r>
            <a:r>
              <a:rPr lang="cs-CZ" sz="1600" i="1" dirty="0"/>
              <a:t>a) sochy rytířů       b) krápníky       c) malby zvířat     </a:t>
            </a:r>
            <a:r>
              <a:rPr lang="cs-CZ" sz="1600" b="1" i="1" dirty="0"/>
              <a:t>3. Obří vinný sud v Mikulovském zámku má objem: </a:t>
            </a:r>
            <a:r>
              <a:rPr lang="cs-CZ" sz="1600" i="1" dirty="0"/>
              <a:t>a) 90 550 l            b) 101 400 l         c)  110 100 l  </a:t>
            </a:r>
            <a:r>
              <a:rPr lang="cs-CZ" sz="1600" b="1" i="1" dirty="0"/>
              <a:t>      4. Nejvíce proslavená znojemská vinice má jméno:  </a:t>
            </a:r>
            <a:r>
              <a:rPr lang="cs-CZ" sz="1600" i="1" dirty="0"/>
              <a:t>a) </a:t>
            </a:r>
            <a:r>
              <a:rPr lang="cs-CZ" sz="1600" i="1" dirty="0" err="1"/>
              <a:t>Šobes</a:t>
            </a:r>
            <a:r>
              <a:rPr lang="cs-CZ" sz="1600" i="1" dirty="0"/>
              <a:t>                b) U kapličky       c) Mariánská      </a:t>
            </a:r>
            <a:r>
              <a:rPr lang="cs-CZ" sz="1600" b="1" i="1" dirty="0"/>
              <a:t>5. Brněnská vila </a:t>
            </a:r>
            <a:r>
              <a:rPr lang="cs-CZ" sz="1600" b="1" i="1" dirty="0" err="1"/>
              <a:t>Tugendhat</a:t>
            </a:r>
            <a:r>
              <a:rPr lang="cs-CZ" sz="1600" b="1" i="1" dirty="0"/>
              <a:t> je postavena ve stylu?  </a:t>
            </a:r>
            <a:r>
              <a:rPr lang="cs-CZ" sz="1600" i="1" dirty="0"/>
              <a:t>a) secese              b) kubismu          c) funkcionalismu  </a:t>
            </a:r>
            <a:endParaRPr lang="cs-CZ" b="1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092280" y="6525344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                  1c, 2a, 3b, 4a, 5c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6"/>
    </mc:Choice>
    <mc:Fallback xmlns="">
      <p:transition spd="slow" advTm="21726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olomouc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340768"/>
            <a:ext cx="4176464" cy="5400600"/>
          </a:xfrm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1547664" y="98072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Celostátní základny EXOD 2012 – 2022  Olomoucký  kraj</a:t>
            </a:r>
            <a:endParaRPr lang="cs-CZ" sz="2000" dirty="0"/>
          </a:p>
        </p:txBody>
      </p:sp>
      <p:pic>
        <p:nvPicPr>
          <p:cNvPr id="5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2008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716016" y="47667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10" name="Elipsa 9"/>
          <p:cNvSpPr/>
          <p:nvPr/>
        </p:nvSpPr>
        <p:spPr>
          <a:xfrm>
            <a:off x="5148064" y="220486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21328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EXOD</a:t>
            </a:r>
          </a:p>
        </p:txBody>
      </p:sp>
      <p:sp>
        <p:nvSpPr>
          <p:cNvPr id="13" name="Elipsa 12"/>
          <p:cNvSpPr/>
          <p:nvPr/>
        </p:nvSpPr>
        <p:spPr>
          <a:xfrm>
            <a:off x="3923928" y="515719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Elipsa 13"/>
          <p:cNvSpPr/>
          <p:nvPr/>
        </p:nvSpPr>
        <p:spPr>
          <a:xfrm>
            <a:off x="3707904" y="220486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5"/>
    </mc:Choice>
    <mc:Fallback xmlns="">
      <p:transition spd="slow" advTm="2177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16016" y="69269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pic>
        <p:nvPicPr>
          <p:cNvPr id="6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716016" y="5486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 70 let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260649"/>
            <a:ext cx="84249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</a:t>
            </a:r>
            <a:r>
              <a:rPr lang="cs-CZ" dirty="0"/>
              <a:t> 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                                    </a:t>
            </a:r>
            <a:r>
              <a:rPr lang="cs-CZ" sz="2000" b="1" dirty="0"/>
              <a:t>Vývoj  EXOD  v  uplynulé  dekádě  2012 - 2022</a:t>
            </a:r>
          </a:p>
          <a:p>
            <a:endParaRPr lang="cs-CZ" dirty="0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1187624" y="1516754"/>
          <a:ext cx="684075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uskutečněné 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EZ na Slovensku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počty účastníků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1 223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1 075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počty členů  ČMOS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396 (32%)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223 (21%)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131 (17%)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počty účastníků  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89 (7%)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178 (16%)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123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dirty="0"/>
                        <a:t>průměrná cena 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4 189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4 826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5 808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1619672" y="4437112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Celkové  počty  EZ EXOD  za dekádu  2012 - 2022</a:t>
            </a: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/>
        </p:nvGraphicFramePr>
        <p:xfrm>
          <a:off x="611558" y="4869160"/>
          <a:ext cx="7992890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6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7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67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cs-CZ" dirty="0"/>
                        <a:t>celkem  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uskutečněné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Slovensko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účastníci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členi ČMOS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účast 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cs-CZ" b="1" dirty="0"/>
                        <a:t>2012</a:t>
                      </a:r>
                      <a:r>
                        <a:rPr lang="cs-CZ" b="1" baseline="0" dirty="0"/>
                        <a:t> - 2022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298 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46  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11 251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2 656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1 461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3"/>
    </mc:Choice>
    <mc:Fallback xmlns="">
      <p:transition spd="slow" advTm="2159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971600" y="1124745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    Celostátní základny EXOD 2012 – 2022  Moravskoslezský  kraj</a:t>
            </a:r>
            <a:endParaRPr lang="cs-CZ" sz="2000" dirty="0"/>
          </a:p>
        </p:txBody>
      </p:sp>
      <p:pic>
        <p:nvPicPr>
          <p:cNvPr id="55298" name="Picture 2" descr="8d425ced-cef9-4746-9eee-1b265e9ff5a5 (600×54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798"/>
            <a:ext cx="6336704" cy="4994813"/>
          </a:xfrm>
          <a:prstGeom prst="rect">
            <a:avLst/>
          </a:prstGeom>
          <a:noFill/>
        </p:spPr>
      </p:pic>
      <p:sp>
        <p:nvSpPr>
          <p:cNvPr id="8" name="Elipsa 7"/>
          <p:cNvSpPr/>
          <p:nvPr/>
        </p:nvSpPr>
        <p:spPr>
          <a:xfrm>
            <a:off x="4644008" y="256490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2051720" y="263691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3419872" y="278092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6516216" y="49411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995936" y="3645024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644008" y="2204864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763688" y="2924944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860032" y="2132856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 EXOD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60032" y="249289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18" name="Elipsa 17"/>
          <p:cNvSpPr/>
          <p:nvPr/>
        </p:nvSpPr>
        <p:spPr>
          <a:xfrm>
            <a:off x="5868144" y="602128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3"/>
    </mc:Choice>
    <mc:Fallback xmlns="">
      <p:transition spd="slow" advTm="2123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Obdélník 6"/>
          <p:cNvSpPr/>
          <p:nvPr/>
        </p:nvSpPr>
        <p:spPr>
          <a:xfrm>
            <a:off x="1115616" y="1052736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    Celostátní základny EXOD 2012 – 2022  </a:t>
            </a:r>
            <a:r>
              <a:rPr lang="cs-CZ" sz="2000" b="1" dirty="0" err="1">
                <a:solidFill>
                  <a:prstClr val="black"/>
                </a:solidFill>
              </a:rPr>
              <a:t>Moravskoslezký</a:t>
            </a:r>
            <a:r>
              <a:rPr lang="cs-CZ" sz="2000" b="1" dirty="0">
                <a:solidFill>
                  <a:prstClr val="black"/>
                </a:solidFill>
              </a:rPr>
              <a:t>  kraj</a:t>
            </a:r>
            <a:endParaRPr lang="cs-CZ" sz="2000" dirty="0"/>
          </a:p>
        </p:txBody>
      </p:sp>
      <p:pic>
        <p:nvPicPr>
          <p:cNvPr id="57346" name="Picture 2" descr="dsc_0376-16245359620phps4yv5l.jpg (2460×1646)"/>
          <p:cNvPicPr>
            <a:picLocks noChangeAspect="1" noChangeArrowheads="1"/>
          </p:cNvPicPr>
          <p:nvPr/>
        </p:nvPicPr>
        <p:blipFill>
          <a:blip r:embed="rId3" cstate="print"/>
          <a:srcRect l="6410" t="4878" r="20513" b="29268"/>
          <a:stretch>
            <a:fillRect/>
          </a:stretch>
        </p:blipFill>
        <p:spPr bwMode="auto">
          <a:xfrm>
            <a:off x="467544" y="1556792"/>
            <a:ext cx="3888432" cy="2088232"/>
          </a:xfrm>
          <a:prstGeom prst="rect">
            <a:avLst/>
          </a:prstGeom>
          <a:noFill/>
        </p:spPr>
      </p:pic>
      <p:pic>
        <p:nvPicPr>
          <p:cNvPr id="57348" name="Picture 4" descr="004_Muzeum_Opava.jpg (1920×1280)"/>
          <p:cNvPicPr>
            <a:picLocks noChangeAspect="1" noChangeArrowheads="1"/>
          </p:cNvPicPr>
          <p:nvPr/>
        </p:nvPicPr>
        <p:blipFill>
          <a:blip r:embed="rId4" cstate="print"/>
          <a:srcRect l="29167" b="20000"/>
          <a:stretch>
            <a:fillRect/>
          </a:stretch>
        </p:blipFill>
        <p:spPr bwMode="auto">
          <a:xfrm>
            <a:off x="4644008" y="1556792"/>
            <a:ext cx="4032448" cy="2088232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51520" y="3933056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4644008" y="3933056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67544" y="3861048"/>
            <a:ext cx="4320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Jeseníky – chata Barborka            </a:t>
            </a:r>
            <a:r>
              <a:rPr lang="cs-CZ" dirty="0"/>
              <a:t>organizátor: ZO G kpt. Jaroše Brno   Program:  Chata Barborka 1 325 m </a:t>
            </a:r>
            <a:r>
              <a:rPr lang="cs-CZ" dirty="0" err="1"/>
              <a:t>n.m</a:t>
            </a:r>
            <a:r>
              <a:rPr lang="cs-CZ" dirty="0"/>
              <a:t>.        v srdci Jeseníků, túry na Petrovy Kameny, Ovčárnu, </a:t>
            </a:r>
            <a:r>
              <a:rPr lang="cs-CZ" dirty="0" err="1"/>
              <a:t>Švýcárnu</a:t>
            </a:r>
            <a:r>
              <a:rPr lang="cs-CZ" dirty="0"/>
              <a:t>, vrchol Praděd (vysílač), vodopády Bílé Opavy, přečerpávací vodní elektrárna Dlouhé Stráně (exkurze), </a:t>
            </a:r>
            <a:r>
              <a:rPr lang="cs-CZ" dirty="0" err="1"/>
              <a:t>Karlov</a:t>
            </a:r>
            <a:r>
              <a:rPr lang="cs-CZ" dirty="0"/>
              <a:t>, Malá Morávka, lázně Karlova Studánka  (</a:t>
            </a:r>
            <a:r>
              <a:rPr lang="cs-CZ" dirty="0" err="1"/>
              <a:t>welness</a:t>
            </a:r>
            <a:r>
              <a:rPr lang="cs-CZ" dirty="0"/>
              <a:t>), vhodné i pro děti   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3861048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Opavské Slezsko s výlety                    </a:t>
            </a:r>
            <a:r>
              <a:rPr lang="cs-CZ" dirty="0"/>
              <a:t>organizátor:  ZO OROS Opava         Program:  památky a zajímavosti Opavy, zámky Hradec nad Moravicí, </a:t>
            </a:r>
            <a:r>
              <a:rPr lang="cs-CZ" dirty="0" err="1"/>
              <a:t>Raduň</a:t>
            </a:r>
            <a:r>
              <a:rPr lang="cs-CZ" dirty="0"/>
              <a:t>, přehrady </a:t>
            </a:r>
            <a:r>
              <a:rPr lang="cs-CZ" dirty="0" err="1"/>
              <a:t>Kružberk</a:t>
            </a:r>
            <a:r>
              <a:rPr lang="cs-CZ" dirty="0"/>
              <a:t>, Slezská </a:t>
            </a:r>
            <a:r>
              <a:rPr lang="cs-CZ" dirty="0" err="1"/>
              <a:t>Harta</a:t>
            </a:r>
            <a:r>
              <a:rPr lang="cs-CZ" dirty="0"/>
              <a:t>, </a:t>
            </a:r>
            <a:r>
              <a:rPr lang="cs-CZ" dirty="0" err="1"/>
              <a:t>Budišov</a:t>
            </a:r>
            <a:r>
              <a:rPr lang="cs-CZ" dirty="0"/>
              <a:t> nad </a:t>
            </a:r>
            <a:r>
              <a:rPr lang="cs-CZ" dirty="0" err="1"/>
              <a:t>Budišovkou</a:t>
            </a:r>
            <a:r>
              <a:rPr lang="cs-CZ" dirty="0"/>
              <a:t>, Vítkov, </a:t>
            </a:r>
            <a:r>
              <a:rPr lang="cs-CZ" dirty="0" err="1"/>
              <a:t>Kravaře</a:t>
            </a:r>
            <a:r>
              <a:rPr lang="cs-CZ" dirty="0"/>
              <a:t>, </a:t>
            </a:r>
            <a:r>
              <a:rPr lang="cs-CZ" dirty="0" err="1"/>
              <a:t>Hrabyně</a:t>
            </a:r>
            <a:r>
              <a:rPr lang="cs-CZ" dirty="0"/>
              <a:t>, Ostrava – Dolní Vítkovice, Praděd, lázně Karlova Studánka</a:t>
            </a:r>
            <a:r>
              <a:rPr lang="cs-CZ" b="1" dirty="0"/>
              <a:t> , </a:t>
            </a:r>
            <a:r>
              <a:rPr lang="cs-CZ" dirty="0"/>
              <a:t>výlet do Polska (Ratiboř, </a:t>
            </a:r>
            <a:r>
              <a:rPr lang="cs-CZ" dirty="0" err="1"/>
              <a:t>Psczyna</a:t>
            </a:r>
            <a:r>
              <a:rPr lang="cs-CZ" dirty="0"/>
              <a:t>)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2"/>
    </mc:Choice>
    <mc:Fallback xmlns="">
      <p:transition spd="slow" advTm="2080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331640" y="1052737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Celostátní základny EXOD 2012 – 2022  Moravskoslezský  kraj</a:t>
            </a:r>
            <a:endParaRPr lang="cs-CZ" sz="2000" dirty="0"/>
          </a:p>
        </p:txBody>
      </p:sp>
      <p:pic>
        <p:nvPicPr>
          <p:cNvPr id="59394" name="Picture 2" descr="lazne_karlova_studanka_0.jpg (800×536)"/>
          <p:cNvPicPr>
            <a:picLocks noChangeAspect="1" noChangeArrowheads="1"/>
          </p:cNvPicPr>
          <p:nvPr/>
        </p:nvPicPr>
        <p:blipFill>
          <a:blip r:embed="rId3" cstate="print"/>
          <a:srcRect t="18830" r="8696" b="19450"/>
          <a:stretch>
            <a:fillRect/>
          </a:stretch>
        </p:blipFill>
        <p:spPr bwMode="auto">
          <a:xfrm>
            <a:off x="5220072" y="1484784"/>
            <a:ext cx="3456384" cy="2304256"/>
          </a:xfrm>
          <a:prstGeom prst="rect">
            <a:avLst/>
          </a:prstGeom>
          <a:noFill/>
        </p:spPr>
      </p:pic>
      <p:pic>
        <p:nvPicPr>
          <p:cNvPr id="59396" name="Picture 4" descr="715x402.jpg (715×402)"/>
          <p:cNvPicPr>
            <a:picLocks noChangeAspect="1" noChangeArrowheads="1"/>
          </p:cNvPicPr>
          <p:nvPr/>
        </p:nvPicPr>
        <p:blipFill>
          <a:blip r:embed="rId4" cstate="print"/>
          <a:srcRect l="8000"/>
          <a:stretch>
            <a:fillRect/>
          </a:stretch>
        </p:blipFill>
        <p:spPr bwMode="auto">
          <a:xfrm>
            <a:off x="395536" y="4005064"/>
            <a:ext cx="3528392" cy="2448272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323528" y="1484784"/>
            <a:ext cx="489654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                                                                    </a:t>
            </a:r>
            <a:r>
              <a:rPr lang="cs-CZ" i="1" dirty="0"/>
              <a:t>    </a:t>
            </a:r>
            <a:r>
              <a:rPr lang="cs-CZ" sz="1600" i="1" dirty="0"/>
              <a:t>● nejvyšší vyhlídková radniční věž je v Ostravě?                 ● nejvýchodnější obec v ČR je </a:t>
            </a:r>
            <a:r>
              <a:rPr lang="cs-CZ" sz="1600" i="1" dirty="0" err="1"/>
              <a:t>Bukovec</a:t>
            </a:r>
            <a:r>
              <a:rPr lang="cs-CZ" sz="1600" i="1" dirty="0"/>
              <a:t>?                              ● nejvyšší bod ČR je vrchol vysílače Praděd 1613 m </a:t>
            </a:r>
            <a:r>
              <a:rPr lang="cs-CZ" sz="1600" i="1" dirty="0" err="1"/>
              <a:t>n.m</a:t>
            </a:r>
            <a:r>
              <a:rPr lang="cs-CZ" sz="1600" i="1" dirty="0"/>
              <a:t>. ● největší dřevěná socha Praděda je v Jiříkově?                 ● nejstarší pozůstatky člověka byly v jeskyni Šipka?          ● nejznámější varhanářská dílna u nás je v Krnově?         ● nejstarším městem v ČR je Bruntál založený r. 1210?    ● nejstarší je Slezské zemské muzeum v Opavě z r. 1814</a:t>
            </a:r>
            <a:endParaRPr lang="cs-CZ" b="1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139952" y="3861048"/>
            <a:ext cx="48965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Vědomostní kvíz:                                                         </a:t>
            </a:r>
            <a:r>
              <a:rPr lang="cs-CZ" sz="1600" b="1" i="1" dirty="0"/>
              <a:t>1. Typickou pro město Štramberk je hradní věž zvaná:              </a:t>
            </a:r>
            <a:r>
              <a:rPr lang="cs-CZ" sz="1600" i="1" dirty="0"/>
              <a:t>a) Rumpál        b) </a:t>
            </a:r>
            <a:r>
              <a:rPr lang="cs-CZ" sz="1600" i="1" dirty="0" err="1"/>
              <a:t>Kotnov</a:t>
            </a:r>
            <a:r>
              <a:rPr lang="cs-CZ" sz="1600" i="1" dirty="0"/>
              <a:t>        c) </a:t>
            </a:r>
            <a:r>
              <a:rPr lang="cs-CZ" sz="1600" i="1" dirty="0" err="1"/>
              <a:t>Rúra</a:t>
            </a:r>
            <a:r>
              <a:rPr lang="cs-CZ" sz="1600" i="1" dirty="0"/>
              <a:t>        d) Trúba            </a:t>
            </a:r>
            <a:r>
              <a:rPr lang="cs-CZ" sz="1600" b="1" i="1" dirty="0"/>
              <a:t>2. Zámek Hradec nad Moravicí navštívil skladatel:        </a:t>
            </a:r>
            <a:r>
              <a:rPr lang="cs-CZ" sz="1600" i="1" dirty="0"/>
              <a:t>a) F. </a:t>
            </a:r>
            <a:r>
              <a:rPr lang="cs-CZ" sz="1600" i="1" dirty="0" err="1"/>
              <a:t>Liszt</a:t>
            </a:r>
            <a:r>
              <a:rPr lang="cs-CZ" sz="1600" i="1" dirty="0"/>
              <a:t>     b) L.v. Beethoven    c) </a:t>
            </a:r>
            <a:r>
              <a:rPr lang="cs-CZ" sz="1600" i="1" dirty="0" err="1"/>
              <a:t>J.Strauss</a:t>
            </a:r>
            <a:r>
              <a:rPr lang="cs-CZ" sz="1600" i="1" dirty="0"/>
              <a:t>    d) J.S. </a:t>
            </a:r>
            <a:r>
              <a:rPr lang="cs-CZ" sz="1600" i="1" dirty="0" err="1"/>
              <a:t>Bach</a:t>
            </a:r>
            <a:r>
              <a:rPr lang="cs-CZ" sz="1600" i="1" dirty="0"/>
              <a:t> </a:t>
            </a:r>
            <a:r>
              <a:rPr lang="cs-CZ" sz="1600" b="1" i="1" dirty="0"/>
              <a:t>3. Největší hutní kombinát v celé republice je:                </a:t>
            </a:r>
            <a:r>
              <a:rPr lang="cs-CZ" sz="1600" i="1" dirty="0"/>
              <a:t>a) Nová huť     b) Vítkovické železárny     c) Poldina huť    </a:t>
            </a:r>
            <a:r>
              <a:rPr lang="cs-CZ" sz="1600" b="1" i="1" dirty="0"/>
              <a:t>4. Nejvyšší hora Slezských Beskyd Velká </a:t>
            </a:r>
            <a:r>
              <a:rPr lang="cs-CZ" sz="1600" b="1" i="1" dirty="0" err="1"/>
              <a:t>Čantoryje</a:t>
            </a:r>
            <a:r>
              <a:rPr lang="cs-CZ" sz="1600" b="1" i="1" dirty="0"/>
              <a:t> měří: </a:t>
            </a:r>
            <a:r>
              <a:rPr lang="cs-CZ" sz="1600" i="1" dirty="0"/>
              <a:t>a) 815 m          b) 865 m           c) 995 m            d) 1055 m  </a:t>
            </a:r>
            <a:r>
              <a:rPr lang="cs-CZ" sz="1600" b="1" i="1" dirty="0"/>
              <a:t>5. Osoblažská úzkokolejná dráha byla založena roku:     </a:t>
            </a:r>
            <a:r>
              <a:rPr lang="cs-CZ" sz="1600" i="1" dirty="0"/>
              <a:t>a) 1898             b) 1908             c) 1918              d)</a:t>
            </a:r>
            <a:r>
              <a:rPr lang="cs-CZ" sz="1600" b="1" i="1" dirty="0"/>
              <a:t> </a:t>
            </a:r>
            <a:r>
              <a:rPr lang="cs-CZ" sz="1600" i="1" dirty="0"/>
              <a:t>1928</a:t>
            </a:r>
            <a:r>
              <a:rPr lang="cs-CZ" sz="1600" b="1" i="1" dirty="0"/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5536" y="6525344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1d, 2b, 3a, 4c, 5a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4"/>
    </mc:Choice>
    <mc:Fallback xmlns="">
      <p:transition spd="slow" advTm="2165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716016" y="5486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Obdélník 6"/>
          <p:cNvSpPr/>
          <p:nvPr/>
        </p:nvSpPr>
        <p:spPr>
          <a:xfrm>
            <a:off x="1475656" y="1124745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       </a:t>
            </a:r>
            <a:r>
              <a:rPr lang="cs-CZ" sz="2000" b="1" dirty="0">
                <a:solidFill>
                  <a:prstClr val="black"/>
                </a:solidFill>
              </a:rPr>
              <a:t>Celostátní základny EXOD 2012 – 2022  Zlínský  kraj</a:t>
            </a:r>
            <a:endParaRPr lang="cs-CZ" sz="2000" dirty="0"/>
          </a:p>
        </p:txBody>
      </p:sp>
      <p:pic>
        <p:nvPicPr>
          <p:cNvPr id="58370" name="Picture 2" descr="mesta-blik-zlinsky.gif (650×478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56792"/>
            <a:ext cx="6336704" cy="5057007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012160" y="2132856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95936" y="2564904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427984" y="4509120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580112" y="53732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5580112" y="580526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530120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 EXOD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868144" y="573325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16" name="Elipsa 15"/>
          <p:cNvSpPr/>
          <p:nvPr/>
        </p:nvSpPr>
        <p:spPr>
          <a:xfrm>
            <a:off x="6732240" y="27809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4"/>
    </mc:Choice>
    <mc:Fallback xmlns="">
      <p:transition spd="slow" advTm="2136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19672" y="980728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prstClr val="black"/>
                </a:solidFill>
              </a:rPr>
              <a:t>   </a:t>
            </a:r>
            <a:r>
              <a:rPr lang="cs-CZ" sz="2000" b="1" dirty="0">
                <a:solidFill>
                  <a:prstClr val="black"/>
                </a:solidFill>
              </a:rPr>
              <a:t>Celostátní základny EXOD 2012 – 2022  Zlínský  kraj</a:t>
            </a:r>
            <a:endParaRPr lang="cs-CZ" sz="2000" dirty="0"/>
          </a:p>
        </p:txBody>
      </p:sp>
      <p:pic>
        <p:nvPicPr>
          <p:cNvPr id="7" name="Obrázek 6" descr="hostyn.jpg"/>
          <p:cNvPicPr>
            <a:picLocks noChangeAspect="1"/>
          </p:cNvPicPr>
          <p:nvPr/>
        </p:nvPicPr>
        <p:blipFill>
          <a:blip r:embed="rId3" cstate="print"/>
          <a:srcRect l="8194" r="9771"/>
          <a:stretch>
            <a:fillRect/>
          </a:stretch>
        </p:blipFill>
        <p:spPr>
          <a:xfrm>
            <a:off x="323528" y="1412776"/>
            <a:ext cx="2880320" cy="237626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419872" y="141277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1340768"/>
            <a:ext cx="5112568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Krajem kolem </a:t>
            </a:r>
            <a:r>
              <a:rPr lang="cs-CZ" b="1" dirty="0" err="1"/>
              <a:t>Hostýna</a:t>
            </a:r>
            <a:r>
              <a:rPr lang="cs-CZ" b="1" dirty="0"/>
              <a:t> – Bystřice pod Hostýnem     </a:t>
            </a:r>
            <a:r>
              <a:rPr lang="cs-CZ" dirty="0"/>
              <a:t>organizátor: ZO VOŠ a SPŠE Olomouc             Program:  pěší turistika po Hostýnských vrších (Hostýn, </a:t>
            </a:r>
            <a:r>
              <a:rPr lang="cs-CZ" dirty="0" err="1"/>
              <a:t>Kelčský</a:t>
            </a:r>
            <a:r>
              <a:rPr lang="cs-CZ" dirty="0"/>
              <a:t> Javorník, Tesák, </a:t>
            </a:r>
            <a:r>
              <a:rPr lang="cs-CZ" dirty="0" err="1"/>
              <a:t>Rusava</a:t>
            </a:r>
            <a:r>
              <a:rPr lang="cs-CZ" dirty="0"/>
              <a:t>, </a:t>
            </a:r>
            <a:r>
              <a:rPr lang="cs-CZ" dirty="0" err="1"/>
              <a:t>Chvalčov</a:t>
            </a:r>
            <a:r>
              <a:rPr lang="cs-CZ" dirty="0"/>
              <a:t>) ,     Bystřice </a:t>
            </a:r>
            <a:r>
              <a:rPr lang="cs-CZ" dirty="0" err="1"/>
              <a:t>p.H</a:t>
            </a:r>
            <a:r>
              <a:rPr lang="cs-CZ" dirty="0"/>
              <a:t>. (TON), </a:t>
            </a:r>
            <a:r>
              <a:rPr lang="cs-CZ" dirty="0" err="1"/>
              <a:t>Kroměžíž</a:t>
            </a:r>
            <a:r>
              <a:rPr lang="cs-CZ" dirty="0"/>
              <a:t> (UNESCO), Holešov, Valašské Meziříčí (</a:t>
            </a:r>
            <a:r>
              <a:rPr lang="cs-CZ" dirty="0" err="1"/>
              <a:t>gobelínka</a:t>
            </a:r>
            <a:r>
              <a:rPr lang="cs-CZ" dirty="0"/>
              <a:t>),  hrad </a:t>
            </a:r>
            <a:r>
              <a:rPr lang="cs-CZ" dirty="0" err="1"/>
              <a:t>Helfštýn</a:t>
            </a:r>
            <a:r>
              <a:rPr lang="cs-CZ" dirty="0"/>
              <a:t>,        lázně Teplice nad Bečvou, Hranická propast, jeskyně</a:t>
            </a:r>
            <a:endParaRPr lang="cs-CZ" b="1" dirty="0"/>
          </a:p>
        </p:txBody>
      </p:sp>
      <p:pic>
        <p:nvPicPr>
          <p:cNvPr id="10" name="Obrázek 9" descr="skanzen-roznov-pod-radhostem-595.jpg"/>
          <p:cNvPicPr>
            <a:picLocks noChangeAspect="1"/>
          </p:cNvPicPr>
          <p:nvPr/>
        </p:nvPicPr>
        <p:blipFill>
          <a:blip r:embed="rId4" cstate="print"/>
          <a:srcRect l="5113" r="5901"/>
          <a:stretch>
            <a:fillRect/>
          </a:stretch>
        </p:blipFill>
        <p:spPr>
          <a:xfrm>
            <a:off x="323528" y="4077072"/>
            <a:ext cx="2880320" cy="24482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419872" y="35730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3707904" y="3501008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Beskyde</a:t>
            </a:r>
            <a:r>
              <a:rPr lang="cs-CZ" b="1" dirty="0"/>
              <a:t>, </a:t>
            </a:r>
            <a:r>
              <a:rPr lang="cs-CZ" b="1" dirty="0" err="1"/>
              <a:t>Beskyde</a:t>
            </a:r>
            <a:r>
              <a:rPr lang="cs-CZ" b="1" dirty="0"/>
              <a:t>…            </a:t>
            </a:r>
            <a:r>
              <a:rPr lang="cs-CZ" dirty="0" err="1"/>
              <a:t>org</a:t>
            </a:r>
            <a:r>
              <a:rPr lang="cs-CZ" dirty="0"/>
              <a:t>.: ZO OROS Blansko Program: Rožnov </a:t>
            </a:r>
            <a:r>
              <a:rPr lang="cs-CZ" dirty="0" err="1"/>
              <a:t>p.R</a:t>
            </a:r>
            <a:r>
              <a:rPr lang="cs-CZ" dirty="0"/>
              <a:t>. (skanzen, pivní lázně), výstup </a:t>
            </a:r>
            <a:r>
              <a:rPr lang="cs-CZ" dirty="0" err="1"/>
              <a:t>Pustevny</a:t>
            </a:r>
            <a:r>
              <a:rPr lang="cs-CZ" dirty="0"/>
              <a:t>, Radegast, Radhošť, Bumbálka, </a:t>
            </a:r>
            <a:r>
              <a:rPr lang="cs-CZ" dirty="0" err="1"/>
              <a:t>Třeštík</a:t>
            </a:r>
            <a:r>
              <a:rPr lang="cs-CZ" dirty="0"/>
              <a:t>, Bílá, Velké Karlovice, Frenštát </a:t>
            </a:r>
            <a:r>
              <a:rPr lang="cs-CZ" dirty="0" err="1"/>
              <a:t>p.Radhoštěm</a:t>
            </a:r>
            <a:r>
              <a:rPr lang="cs-CZ" dirty="0"/>
              <a:t>, Velké Hamry,  Štramberk, Kopřivnice (Tatra)       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419872" y="515719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3707904" y="5085184"/>
            <a:ext cx="5436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Súchovská</a:t>
            </a:r>
            <a:r>
              <a:rPr lang="cs-CZ" b="1" dirty="0"/>
              <a:t> republika v Luhačovicích   -  </a:t>
            </a:r>
            <a:r>
              <a:rPr lang="cs-CZ" dirty="0"/>
              <a:t>OROS Blansko Program: relaxační a léčebný pobyt v lázních, kúry, vycházky po okolí, návštěva kulturních a zábavných akcí, Zlín, Bojkovice, Vizovice, Uherský Brod, Buchlovice, </a:t>
            </a:r>
            <a:r>
              <a:rPr lang="cs-CZ" dirty="0" err="1"/>
              <a:t>Buchlov</a:t>
            </a:r>
            <a:r>
              <a:rPr lang="cs-CZ" dirty="0"/>
              <a:t>, Uherské Hradiště,..</a:t>
            </a: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8"/>
    </mc:Choice>
    <mc:Fallback xmlns="">
      <p:transition spd="slow" advTm="2151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63688" y="980728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Celostátní základny EXOD 2012 – 2022  Zlínský  kraj</a:t>
            </a:r>
            <a:endParaRPr lang="cs-CZ" sz="2000" dirty="0"/>
          </a:p>
        </p:txBody>
      </p:sp>
      <p:pic>
        <p:nvPicPr>
          <p:cNvPr id="9" name="Obrázek 8" descr="webkamera_pustevny_online_1.jpg"/>
          <p:cNvPicPr>
            <a:picLocks noChangeAspect="1"/>
          </p:cNvPicPr>
          <p:nvPr/>
        </p:nvPicPr>
        <p:blipFill>
          <a:blip r:embed="rId3" cstate="print"/>
          <a:srcRect l="9051" t="16400" r="5113" b="12201"/>
          <a:stretch>
            <a:fillRect/>
          </a:stretch>
        </p:blipFill>
        <p:spPr>
          <a:xfrm>
            <a:off x="1043608" y="1412776"/>
            <a:ext cx="6984776" cy="194421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23528" y="350100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Víte, že…                                                                  Vědomostní kvíz:                         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1520" y="3789040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● největší rozlohu 1160 km² má CHKO Beskydy?    ● největší umělá vodní cesta je Baťův kanál?          ● největší moravské lázně jsou Luhačovice?            ● nejunikátnější stavba je holešovská synagoga?    ● největší sbírku holandských mistrů mají Vizovice ● nejznámější osobností Chropyně je král Ječmínek ● největší barokní chrám v ČR je ve Velehradě?      ● nejúčinnější minerálkou ve luhačovická Vincentka ● nejsvětovější obuvnické impérium je Baťa Zlín?   ● nejoriginálnější architekturu má Dušan </a:t>
            </a:r>
            <a:r>
              <a:rPr lang="cs-CZ" sz="1600" i="1" dirty="0" err="1"/>
              <a:t>Jurkovič</a:t>
            </a:r>
            <a:r>
              <a:rPr lang="cs-CZ" sz="1600" i="1" dirty="0"/>
              <a:t>?</a:t>
            </a:r>
            <a:endParaRPr lang="cs-CZ" sz="1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44008" y="3789040"/>
            <a:ext cx="4499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/>
              <a:t>1. Největší osobnost Zlínska J. A. Komenský žil:      </a:t>
            </a:r>
            <a:r>
              <a:rPr lang="cs-CZ" sz="1600" i="1" dirty="0"/>
              <a:t>a) 1592 - 1670     b) 1608 - 1670     c) 1614 – 1670   </a:t>
            </a:r>
            <a:r>
              <a:rPr lang="cs-CZ" sz="1600" b="1" i="1" dirty="0"/>
              <a:t>2. Mezi nehmotné památky UNESCO nepatří:         </a:t>
            </a:r>
            <a:r>
              <a:rPr lang="cs-CZ" sz="1600" i="1" dirty="0"/>
              <a:t>a) jízda králů      b) slovácký verbuňk      c) </a:t>
            </a:r>
            <a:r>
              <a:rPr lang="cs-CZ" sz="1600" i="1" dirty="0" err="1"/>
              <a:t>frgály</a:t>
            </a:r>
            <a:r>
              <a:rPr lang="cs-CZ" sz="1600" i="1" dirty="0"/>
              <a:t>      </a:t>
            </a:r>
            <a:r>
              <a:rPr lang="cs-CZ" sz="1600" b="1" i="1" dirty="0"/>
              <a:t>3. Zlínská rodačka Eva </a:t>
            </a:r>
            <a:r>
              <a:rPr lang="cs-CZ" sz="1600" b="1" i="1" dirty="0" err="1"/>
              <a:t>Jiřičná</a:t>
            </a:r>
            <a:r>
              <a:rPr lang="cs-CZ" sz="1600" b="1" i="1" dirty="0"/>
              <a:t> je světově známá:    </a:t>
            </a:r>
            <a:r>
              <a:rPr lang="cs-CZ" sz="1600" i="1" dirty="0"/>
              <a:t>a) sochařka          b) urbanistka          c) architektka  </a:t>
            </a:r>
            <a:r>
              <a:rPr lang="cs-CZ" sz="1600" b="1" i="1" dirty="0"/>
              <a:t>4. Nejoblíbenější české bonbony Hašlerky vyrábí:  </a:t>
            </a:r>
            <a:r>
              <a:rPr lang="cs-CZ" sz="1600" i="1" dirty="0"/>
              <a:t>a) Sfinx Holešov  b) Zora Olomouc  c) </a:t>
            </a:r>
            <a:r>
              <a:rPr lang="cs-CZ" sz="1600" i="1" dirty="0" err="1"/>
              <a:t>Marila</a:t>
            </a:r>
            <a:r>
              <a:rPr lang="cs-CZ" sz="1600" i="1" dirty="0"/>
              <a:t> Rohatec </a:t>
            </a:r>
            <a:r>
              <a:rPr lang="cs-CZ" sz="1600" b="1" i="1" dirty="0"/>
              <a:t>5. Rožnov pod Radhoštěm leží na řece:     </a:t>
            </a:r>
            <a:r>
              <a:rPr lang="cs-CZ" sz="1600" i="1" dirty="0"/>
              <a:t>                a) Bystřičce           b) Bečvě              c) Odře    </a:t>
            </a:r>
            <a:endParaRPr lang="cs-CZ" sz="1600" b="1" i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6453336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1a, 2c, 3c, 4a, 5b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7"/>
    </mc:Choice>
    <mc:Fallback xmlns="">
      <p:transition spd="slow" advTm="2157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54868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259632" y="1196753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  Celostátní základny EXOD ČMOS 2012 – 2022  -  Slovensko</a:t>
            </a:r>
            <a:endParaRPr lang="cs-CZ" sz="2000" dirty="0"/>
          </a:p>
        </p:txBody>
      </p:sp>
      <p:pic>
        <p:nvPicPr>
          <p:cNvPr id="7" name="Obrázek 6" descr="Slovensko_kraj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88840"/>
            <a:ext cx="8640960" cy="446449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" name="Elipsa 7"/>
          <p:cNvSpPr/>
          <p:nvPr/>
        </p:nvSpPr>
        <p:spPr>
          <a:xfrm>
            <a:off x="611560" y="177281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4572000" y="306896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5508104" y="278092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5220072" y="299695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4932040" y="314096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4211960" y="357301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3203848" y="306896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3635896" y="357301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4211960" y="242088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611560" y="220486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1403648" y="580526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899592" y="170080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ukončené základny  EXOD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899592" y="213285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živé základny  EXOD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1"/>
    </mc:Choice>
    <mc:Fallback xmlns="">
      <p:transition spd="slow" advTm="2207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644008" y="54868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15616" y="1124745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     Celostátní základny EXOD ČMOS 2012 – 2022  -  Slovensko</a:t>
            </a:r>
            <a:endParaRPr lang="cs-CZ" sz="2000" dirty="0"/>
          </a:p>
        </p:txBody>
      </p:sp>
      <p:pic>
        <p:nvPicPr>
          <p:cNvPr id="7" name="Obrázek 6" descr="velky_meder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628800"/>
            <a:ext cx="7992888" cy="158417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39552" y="35730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27584" y="3573016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Veľký</a:t>
            </a:r>
            <a:r>
              <a:rPr lang="cs-CZ" b="1" dirty="0"/>
              <a:t>  </a:t>
            </a:r>
            <a:r>
              <a:rPr lang="cs-CZ" b="1" dirty="0" err="1"/>
              <a:t>Meder</a:t>
            </a:r>
            <a:r>
              <a:rPr lang="cs-CZ" b="1" dirty="0"/>
              <a:t>   </a:t>
            </a:r>
            <a:r>
              <a:rPr lang="cs-CZ" dirty="0"/>
              <a:t>(dříve </a:t>
            </a:r>
            <a:r>
              <a:rPr lang="cs-CZ" dirty="0" err="1"/>
              <a:t>Čalovo</a:t>
            </a:r>
            <a:r>
              <a:rPr lang="cs-CZ" dirty="0"/>
              <a:t>)    organizátor: ZO VOŠ a SPŠE Olomouc  Program:  odpočinkový a relaxační pobyt   v termálním koupališti, masáže, procházky, jednodenní výlety (např. Trnava, Komárno, Nové Zámky, Nitra, </a:t>
            </a:r>
            <a:r>
              <a:rPr lang="cs-CZ" dirty="0" err="1"/>
              <a:t>Kollárovo</a:t>
            </a:r>
            <a:r>
              <a:rPr lang="cs-CZ" dirty="0"/>
              <a:t>, </a:t>
            </a:r>
            <a:r>
              <a:rPr lang="cs-CZ" dirty="0" err="1"/>
              <a:t>Štúrovo</a:t>
            </a:r>
            <a:r>
              <a:rPr lang="cs-CZ" dirty="0"/>
              <a:t>, Györ, Ostřihom, klášter </a:t>
            </a:r>
            <a:r>
              <a:rPr lang="cs-CZ" dirty="0" err="1"/>
              <a:t>Pannonhalma</a:t>
            </a:r>
            <a:r>
              <a:rPr lang="cs-CZ" dirty="0"/>
              <a:t>, plavby po Dunaji, poutní místo </a:t>
            </a:r>
            <a:r>
              <a:rPr lang="cs-CZ" dirty="0" err="1"/>
              <a:t>Šaštín</a:t>
            </a:r>
            <a:r>
              <a:rPr lang="cs-CZ" dirty="0"/>
              <a:t> – Stráže, čokoládovna </a:t>
            </a:r>
            <a:r>
              <a:rPr lang="cs-CZ" dirty="0" err="1"/>
              <a:t>Kittsee</a:t>
            </a:r>
            <a:r>
              <a:rPr lang="cs-CZ" dirty="0"/>
              <a:t> atd.</a:t>
            </a:r>
            <a:endParaRPr lang="cs-CZ" b="1" dirty="0"/>
          </a:p>
        </p:txBody>
      </p:sp>
      <p:pic>
        <p:nvPicPr>
          <p:cNvPr id="12" name="Obrázek 11" descr="termalni_lazne_velky_me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573016"/>
            <a:ext cx="3384376" cy="295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1"/>
    </mc:Choice>
    <mc:Fallback xmlns="">
      <p:transition spd="slow" advTm="2100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4400" b="1" dirty="0">
                <a:solidFill>
                  <a:srgbClr val="0070C0"/>
                </a:solidFill>
              </a:rPr>
              <a:t>  </a:t>
            </a:r>
            <a:r>
              <a:rPr lang="cs-CZ" sz="6600" b="1" dirty="0">
                <a:solidFill>
                  <a:srgbClr val="FF0000"/>
                </a:solidFill>
              </a:rPr>
              <a:t>70 let EXOD ČMOS PŠ </a:t>
            </a:r>
            <a:r>
              <a:rPr lang="cs-CZ" sz="4800" b="1" dirty="0">
                <a:solidFill>
                  <a:srgbClr val="0070C0"/>
                </a:solidFill>
              </a:rPr>
              <a:t>popřejme do další desítky let        </a:t>
            </a:r>
          </a:p>
          <a:p>
            <a:pPr>
              <a:buNone/>
            </a:pPr>
            <a:r>
              <a:rPr lang="cs-CZ" sz="4800" b="1" dirty="0">
                <a:solidFill>
                  <a:srgbClr val="0070C0"/>
                </a:solidFill>
              </a:rPr>
              <a:t>    mnoho zdraví, elánu, štěstí,</a:t>
            </a:r>
          </a:p>
          <a:p>
            <a:pPr>
              <a:buNone/>
            </a:pPr>
            <a:r>
              <a:rPr lang="cs-CZ" sz="4800" b="1" dirty="0">
                <a:solidFill>
                  <a:srgbClr val="0070C0"/>
                </a:solidFill>
              </a:rPr>
              <a:t>    hodně zájemců a účastníků</a:t>
            </a:r>
          </a:p>
          <a:p>
            <a:pPr>
              <a:buNone/>
            </a:pPr>
            <a:r>
              <a:rPr lang="cs-CZ" sz="4800" b="1" dirty="0">
                <a:solidFill>
                  <a:srgbClr val="0070C0"/>
                </a:solidFill>
              </a:rPr>
              <a:t>   </a:t>
            </a:r>
            <a:r>
              <a:rPr lang="cs-CZ" sz="6600" b="1" dirty="0">
                <a:solidFill>
                  <a:srgbClr val="FF0000"/>
                </a:solidFill>
              </a:rPr>
              <a:t>náš  EXOD  stále  žije!</a:t>
            </a:r>
            <a:endParaRPr lang="cs-CZ" sz="4800" b="1" dirty="0">
              <a:solidFill>
                <a:srgbClr val="0070C0"/>
              </a:solidFill>
            </a:endParaRPr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644008" y="54868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9"/>
    </mc:Choice>
    <mc:Fallback xmlns="">
      <p:transition spd="slow" advTm="2208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7"/>
            <a:ext cx="8363272" cy="72008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sz="2200" b="1" dirty="0"/>
              <a:t>   </a:t>
            </a:r>
          </a:p>
          <a:p>
            <a:pPr algn="ctr">
              <a:buNone/>
            </a:pPr>
            <a:r>
              <a:rPr lang="cs-CZ" sz="2200" b="1" dirty="0"/>
              <a:t> </a:t>
            </a:r>
            <a:r>
              <a:rPr lang="cs-CZ" sz="2400" b="1" dirty="0"/>
              <a:t>Vývoj  EXOD  v  uplynulé  dekádě  2012 – 2022</a:t>
            </a:r>
            <a:r>
              <a:rPr lang="cs-CZ" sz="2600" b="1" dirty="0"/>
              <a:t>                                                  </a:t>
            </a:r>
          </a:p>
          <a:p>
            <a:pPr algn="ctr">
              <a:buNone/>
            </a:pPr>
            <a:endParaRPr lang="cs-CZ" sz="2000" dirty="0"/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16016" y="69269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5536" y="1844824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●  </a:t>
            </a:r>
            <a:r>
              <a:rPr lang="cs-CZ" dirty="0"/>
              <a:t>desetiletý vývoj  od 60. výročí  EXOD vykazuje pomalý pokles některých ukazatelů      </a:t>
            </a:r>
          </a:p>
          <a:p>
            <a:r>
              <a:rPr lang="cs-CZ" b="1" dirty="0"/>
              <a:t>●  </a:t>
            </a:r>
            <a:r>
              <a:rPr lang="cs-CZ" dirty="0"/>
              <a:t>přes propagaci klesá informovanost  o EXOD a zájem u mladých lidí ve školách</a:t>
            </a:r>
          </a:p>
          <a:p>
            <a:r>
              <a:rPr lang="cs-CZ" b="1" dirty="0"/>
              <a:t>●  </a:t>
            </a:r>
            <a:r>
              <a:rPr lang="cs-CZ" dirty="0"/>
              <a:t>MŠMT podpořilo na 3 roky akreditaci EXOD jako centra dalšího vzdělávání pedagogů </a:t>
            </a:r>
            <a:endParaRPr lang="cs-CZ" b="1" dirty="0"/>
          </a:p>
          <a:p>
            <a:r>
              <a:rPr lang="cs-CZ" b="1" dirty="0"/>
              <a:t>●  </a:t>
            </a:r>
            <a:r>
              <a:rPr lang="cs-CZ" dirty="0"/>
              <a:t>celá řada organizátorů skončila – ZO Rakovník, Prachatice, Domažlice, </a:t>
            </a:r>
            <a:r>
              <a:rPr lang="cs-CZ" dirty="0" err="1"/>
              <a:t>Jedovnice</a:t>
            </a:r>
            <a:r>
              <a:rPr lang="cs-CZ" dirty="0"/>
              <a:t>,     </a:t>
            </a:r>
          </a:p>
          <a:p>
            <a:r>
              <a:rPr lang="cs-CZ" dirty="0"/>
              <a:t>     Kamenický </a:t>
            </a:r>
            <a:r>
              <a:rPr lang="cs-CZ" dirty="0" err="1"/>
              <a:t>Šenov</a:t>
            </a:r>
            <a:r>
              <a:rPr lang="cs-CZ" dirty="0"/>
              <a:t>, Turnov, Trutnov, Rychnov n. K., Jevíčko, </a:t>
            </a:r>
            <a:r>
              <a:rPr lang="cs-CZ" dirty="0" err="1"/>
              <a:t>Jedovnice</a:t>
            </a:r>
            <a:r>
              <a:rPr lang="cs-CZ" dirty="0"/>
              <a:t>, Holešov, Krnov,</a:t>
            </a:r>
          </a:p>
          <a:p>
            <a:r>
              <a:rPr lang="cs-CZ" b="1" dirty="0"/>
              <a:t>●  </a:t>
            </a:r>
            <a:r>
              <a:rPr lang="cs-CZ" dirty="0"/>
              <a:t>funkci organizátorů přebírají od ZO škol odborové rady OROS a KROS</a:t>
            </a:r>
          </a:p>
          <a:p>
            <a:r>
              <a:rPr lang="cs-CZ" b="1" dirty="0"/>
              <a:t>●  </a:t>
            </a:r>
            <a:r>
              <a:rPr lang="cs-CZ" dirty="0"/>
              <a:t>z nabídky EZ vymizely – Skvosty staré Prahy, Hořovice,  Rakovník, České Budějovice, </a:t>
            </a:r>
          </a:p>
          <a:p>
            <a:r>
              <a:rPr lang="cs-CZ" b="1" dirty="0"/>
              <a:t>     </a:t>
            </a:r>
            <a:r>
              <a:rPr lang="cs-CZ" dirty="0"/>
              <a:t>Český Krumlov, Domažlice, Kultura v Plzni, Turnov, Jilemnice, Moravský kras, Brno,  </a:t>
            </a:r>
          </a:p>
          <a:p>
            <a:r>
              <a:rPr lang="cs-CZ" dirty="0"/>
              <a:t>     Pálava, Olomoucko, </a:t>
            </a:r>
            <a:r>
              <a:rPr lang="cs-CZ" dirty="0" err="1"/>
              <a:t>Vrbno</a:t>
            </a:r>
            <a:r>
              <a:rPr lang="cs-CZ" dirty="0"/>
              <a:t> p. P., Krnov  </a:t>
            </a:r>
          </a:p>
          <a:p>
            <a:r>
              <a:rPr lang="cs-CZ" b="1" dirty="0"/>
              <a:t>●  </a:t>
            </a:r>
            <a:r>
              <a:rPr lang="cs-CZ" dirty="0"/>
              <a:t>Slovenské EZ – Vysoké a Nízké Tatry, Orava, Malá Fatra, Slovenský </a:t>
            </a:r>
            <a:r>
              <a:rPr lang="cs-CZ" dirty="0" err="1"/>
              <a:t>raj</a:t>
            </a:r>
            <a:endParaRPr lang="cs-CZ" dirty="0"/>
          </a:p>
          <a:p>
            <a:r>
              <a:rPr lang="cs-CZ" b="1" dirty="0"/>
              <a:t>●  </a:t>
            </a:r>
            <a:r>
              <a:rPr lang="cs-CZ" dirty="0"/>
              <a:t>naopak obnovené a nové EZ – Stříbrná Kutná Hora, </a:t>
            </a:r>
            <a:r>
              <a:rPr lang="cs-CZ" dirty="0" err="1"/>
              <a:t>Sedlčansko</a:t>
            </a:r>
            <a:r>
              <a:rPr lang="cs-CZ" dirty="0"/>
              <a:t>, Příbram, Strakonicko, </a:t>
            </a:r>
          </a:p>
          <a:p>
            <a:r>
              <a:rPr lang="cs-CZ" dirty="0"/>
              <a:t>     Vltava po vodě, Litoměřice, </a:t>
            </a:r>
            <a:r>
              <a:rPr lang="cs-CZ" dirty="0" err="1"/>
              <a:t>Lounsko</a:t>
            </a:r>
            <a:r>
              <a:rPr lang="cs-CZ" dirty="0"/>
              <a:t> a Žatecko, Krušné hory, Opavské Slezsko,</a:t>
            </a:r>
            <a:endParaRPr lang="cs-CZ" b="1" dirty="0"/>
          </a:p>
          <a:p>
            <a:r>
              <a:rPr lang="cs-CZ" b="1" dirty="0"/>
              <a:t>●  </a:t>
            </a:r>
            <a:r>
              <a:rPr lang="cs-CZ" dirty="0"/>
              <a:t>problémem EXOD je postupné stárnutí vedoucích EXOD bez náhrady mladých  členů</a:t>
            </a:r>
          </a:p>
          <a:p>
            <a:r>
              <a:rPr lang="cs-CZ" b="1" dirty="0"/>
              <a:t>●  </a:t>
            </a:r>
            <a:r>
              <a:rPr lang="cs-CZ" dirty="0"/>
              <a:t>navždy opustili naše řady – p. Štych, Suchánek, </a:t>
            </a:r>
            <a:r>
              <a:rPr lang="cs-CZ" dirty="0" err="1"/>
              <a:t>Zuzánek</a:t>
            </a:r>
            <a:r>
              <a:rPr lang="cs-CZ" dirty="0"/>
              <a:t>, Veverka, Němcová…</a:t>
            </a:r>
          </a:p>
          <a:p>
            <a:r>
              <a:rPr lang="cs-CZ" b="1" dirty="0"/>
              <a:t>●  </a:t>
            </a:r>
            <a:r>
              <a:rPr lang="cs-CZ" dirty="0"/>
              <a:t>překonali jsme krizové roky 2020 a 2021 s </a:t>
            </a:r>
            <a:r>
              <a:rPr lang="cs-CZ" dirty="0" err="1"/>
              <a:t>covidovou</a:t>
            </a:r>
            <a:r>
              <a:rPr lang="cs-CZ" dirty="0"/>
              <a:t> pandemií, vládními omezeními,</a:t>
            </a:r>
          </a:p>
          <a:p>
            <a:r>
              <a:rPr lang="cs-CZ" dirty="0"/>
              <a:t>     válkou na Ukrajině, se zdražováním potravin, energií a dopravy…</a:t>
            </a:r>
          </a:p>
          <a:p>
            <a:r>
              <a:rPr lang="cs-CZ" dirty="0"/>
              <a:t>                                                           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4"/>
    </mc:Choice>
    <mc:Fallback xmlns="">
      <p:transition spd="slow" advTm="216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9" name="Zástupný symbol pro obsah 8" descr="praga map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772816"/>
            <a:ext cx="6984776" cy="4536505"/>
          </a:xfrm>
          <a:noFill/>
        </p:spPr>
      </p:pic>
      <p:pic>
        <p:nvPicPr>
          <p:cNvPr id="6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72008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716016" y="692696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07704" y="119675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  Celostátní základny EXOD 2012 – 2022  Praha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300192" y="5373216"/>
            <a:ext cx="216024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6300192" y="623731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588224" y="5301208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živé základny EXOD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660232" y="616530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ukončené základny EXOD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059832" y="371703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347864" y="314096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3851920" y="393305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3995936" y="335699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2"/>
    </mc:Choice>
    <mc:Fallback xmlns="">
      <p:transition spd="slow" advTm="214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r>
              <a:rPr lang="cs-CZ" dirty="0"/>
              <a:t>  </a:t>
            </a:r>
          </a:p>
        </p:txBody>
      </p:sp>
      <p:pic>
        <p:nvPicPr>
          <p:cNvPr id="4" name="Obrázek 0" descr="logo exo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2728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69269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 70let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95736" y="119675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 Celostátní základny EXOD 2012 – 2022  Praha</a:t>
            </a:r>
          </a:p>
        </p:txBody>
      </p:sp>
      <p:sp>
        <p:nvSpPr>
          <p:cNvPr id="9" name="Obdélník 8"/>
          <p:cNvSpPr/>
          <p:nvPr/>
        </p:nvSpPr>
        <p:spPr>
          <a:xfrm>
            <a:off x="539552" y="1772816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170080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Praha kulturní i turistická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39552" y="2204864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827584" y="21328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Jaro, divadla a Praha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39552" y="263691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827584" y="25649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Kultura v podzimní Praze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51520" y="3140968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Organizátor:</a:t>
            </a:r>
          </a:p>
          <a:p>
            <a:r>
              <a:rPr lang="cs-CZ" dirty="0"/>
              <a:t>   ZO VP ČMOS PŠ </a:t>
            </a:r>
          </a:p>
          <a:p>
            <a:r>
              <a:rPr lang="cs-CZ" dirty="0">
                <a:hlinkClick r:id="rId3"/>
              </a:rPr>
              <a:t>   www.exodpraha5.chytry.cz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   Program:</a:t>
            </a:r>
          </a:p>
          <a:p>
            <a:r>
              <a:rPr lang="cs-CZ" b="1" dirty="0"/>
              <a:t>   </a:t>
            </a:r>
            <a:r>
              <a:rPr lang="cs-CZ" dirty="0"/>
              <a:t>Procházka Pražským hradem a</a:t>
            </a:r>
            <a:r>
              <a:rPr lang="cs-CZ" b="1" dirty="0"/>
              <a:t> </a:t>
            </a:r>
            <a:r>
              <a:rPr lang="cs-CZ" dirty="0"/>
              <a:t>po hradních zahradách, „Královská cesta“,  Malá Strana,</a:t>
            </a:r>
          </a:p>
          <a:p>
            <a:r>
              <a:rPr lang="cs-CZ" b="1" dirty="0"/>
              <a:t>   </a:t>
            </a:r>
            <a:r>
              <a:rPr lang="cs-CZ" dirty="0"/>
              <a:t>Pražské Benátky, Karlův most, památky a osobnosti Starého a Nového Města pražského,  </a:t>
            </a:r>
          </a:p>
          <a:p>
            <a:r>
              <a:rPr lang="cs-CZ" dirty="0"/>
              <a:t>   Židovské město a hřbitov, paláce a pasáže Václavského náměstí, Vyšehrad a Slavín, </a:t>
            </a:r>
            <a:r>
              <a:rPr lang="cs-CZ" dirty="0" err="1"/>
              <a:t>Výtoň</a:t>
            </a:r>
            <a:r>
              <a:rPr lang="cs-CZ" dirty="0"/>
              <a:t>,  </a:t>
            </a:r>
          </a:p>
          <a:p>
            <a:r>
              <a:rPr lang="cs-CZ" dirty="0"/>
              <a:t>   </a:t>
            </a:r>
            <a:r>
              <a:rPr lang="cs-CZ" dirty="0" err="1"/>
              <a:t>Břevnovský</a:t>
            </a:r>
            <a:r>
              <a:rPr lang="cs-CZ" dirty="0"/>
              <a:t> a Strahovský klášter, malebná pražská nábřeží, Stromovka, letohrádek Hvězda,  </a:t>
            </a:r>
          </a:p>
          <a:p>
            <a:r>
              <a:rPr lang="cs-CZ" dirty="0"/>
              <a:t>   Petřín, rezervace Divoká Šárka, dendrologický park Průhonice, návštěva pražských muzeí,  </a:t>
            </a:r>
          </a:p>
          <a:p>
            <a:r>
              <a:rPr lang="cs-CZ" dirty="0"/>
              <a:t>   galerií a výstav (podle zájmu),  návštěva  vybraných představení pražských divadel…</a:t>
            </a:r>
          </a:p>
          <a:p>
            <a:endParaRPr lang="cs-CZ" dirty="0"/>
          </a:p>
        </p:txBody>
      </p:sp>
      <p:pic>
        <p:nvPicPr>
          <p:cNvPr id="17" name="Obrázek 16" descr="index_014.jpg"/>
          <p:cNvPicPr>
            <a:picLocks noChangeAspect="1"/>
          </p:cNvPicPr>
          <p:nvPr/>
        </p:nvPicPr>
        <p:blipFill>
          <a:blip r:embed="rId4" cstate="print"/>
          <a:srcRect t="23471" b="6116"/>
          <a:stretch>
            <a:fillRect/>
          </a:stretch>
        </p:blipFill>
        <p:spPr>
          <a:xfrm>
            <a:off x="3923928" y="1772816"/>
            <a:ext cx="4752528" cy="252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6"/>
    </mc:Choice>
    <mc:Fallback xmlns="">
      <p:transition spd="slow" advTm="2229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pPr algn="ctr">
              <a:buNone/>
            </a:pPr>
            <a:r>
              <a:rPr lang="cs-CZ" b="1" dirty="0"/>
              <a:t>  </a:t>
            </a:r>
            <a:r>
              <a:rPr lang="cs-CZ" sz="2000" b="1" dirty="0"/>
              <a:t>Celostátní základny EXOD 2012 – 2022  Praha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0648"/>
            <a:ext cx="70567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62068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pic>
        <p:nvPicPr>
          <p:cNvPr id="6" name="Obrázek 5" descr="index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3" y="1844824"/>
            <a:ext cx="3024335" cy="2232248"/>
          </a:xfrm>
          <a:prstGeom prst="rect">
            <a:avLst/>
          </a:prstGeom>
        </p:spPr>
      </p:pic>
      <p:pic>
        <p:nvPicPr>
          <p:cNvPr id="7" name="Obrázek 6" descr="index_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3789040"/>
            <a:ext cx="3240360" cy="23042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1412777"/>
            <a:ext cx="842493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                                        Víte, že…     ●  </a:t>
            </a:r>
            <a:r>
              <a:rPr lang="cs-CZ" i="1" dirty="0"/>
              <a:t>Praha má 22 obvodů a 57 městských částí ?</a:t>
            </a:r>
          </a:p>
          <a:p>
            <a:r>
              <a:rPr lang="cs-CZ" b="1" i="1" dirty="0"/>
              <a:t>                                                             ●  </a:t>
            </a:r>
            <a:r>
              <a:rPr lang="cs-CZ" i="1" dirty="0"/>
              <a:t>v roce 2022 žilo v Praze 1 275 406 obyvatel?</a:t>
            </a:r>
          </a:p>
          <a:p>
            <a:r>
              <a:rPr lang="cs-CZ" b="1" i="1" dirty="0"/>
              <a:t>                                                             ●  </a:t>
            </a:r>
            <a:r>
              <a:rPr lang="cs-CZ" i="1" dirty="0"/>
              <a:t>nejdelší pražská ulice je Plzeňská, měří 10,5 km?</a:t>
            </a:r>
          </a:p>
          <a:p>
            <a:r>
              <a:rPr lang="cs-CZ" i="1" dirty="0"/>
              <a:t>                                                             </a:t>
            </a:r>
            <a:r>
              <a:rPr lang="cs-CZ" b="1" i="1" dirty="0"/>
              <a:t>●  </a:t>
            </a:r>
            <a:r>
              <a:rPr lang="cs-CZ" i="1" dirty="0"/>
              <a:t>nejdelší panelák měří 300 metrů a má 18 vchodů,   </a:t>
            </a:r>
          </a:p>
          <a:p>
            <a:r>
              <a:rPr lang="cs-CZ" i="1" dirty="0"/>
              <a:t>                                                                  najdete ho v Bohnicích – Zelenohorské ulici?</a:t>
            </a:r>
          </a:p>
          <a:p>
            <a:r>
              <a:rPr lang="cs-CZ" i="1" dirty="0"/>
              <a:t>                                                             </a:t>
            </a:r>
            <a:r>
              <a:rPr lang="cs-CZ" b="1" i="1" dirty="0"/>
              <a:t>●  </a:t>
            </a:r>
            <a:r>
              <a:rPr lang="cs-CZ" i="1" dirty="0"/>
              <a:t>109 měří nejvyšší budova City </a:t>
            </a:r>
            <a:r>
              <a:rPr lang="cs-CZ" i="1" dirty="0" err="1"/>
              <a:t>Tower</a:t>
            </a:r>
            <a:r>
              <a:rPr lang="cs-CZ" i="1" dirty="0"/>
              <a:t> na Pankráci?</a:t>
            </a:r>
          </a:p>
          <a:p>
            <a:r>
              <a:rPr lang="cs-CZ" i="1" dirty="0"/>
              <a:t>                                                             </a:t>
            </a:r>
            <a:r>
              <a:rPr lang="cs-CZ" b="1" i="1" dirty="0"/>
              <a:t>●  </a:t>
            </a:r>
            <a:r>
              <a:rPr lang="cs-CZ" i="1" dirty="0"/>
              <a:t>nejvyšší pražský chrám je Panny Marie Sněžné?</a:t>
            </a:r>
          </a:p>
          <a:p>
            <a:r>
              <a:rPr lang="cs-CZ" b="1" i="1" dirty="0"/>
              <a:t>                                                             ●  </a:t>
            </a:r>
            <a:r>
              <a:rPr lang="cs-CZ" i="1" dirty="0"/>
              <a:t>v Klementinu je nejstarší meteorologická stanice?</a:t>
            </a:r>
          </a:p>
          <a:p>
            <a:endParaRPr lang="cs-CZ" i="1" dirty="0"/>
          </a:p>
          <a:p>
            <a:endParaRPr lang="cs-CZ" i="1" dirty="0"/>
          </a:p>
          <a:p>
            <a:r>
              <a:rPr lang="cs-CZ" b="1" i="1" dirty="0"/>
              <a:t>Vědomostní kvíz:                                                                                                                            </a:t>
            </a:r>
          </a:p>
          <a:p>
            <a:r>
              <a:rPr lang="cs-CZ" sz="1600" b="1" i="1" dirty="0"/>
              <a:t>1. Chrám sv. Víta, Václava a Vojtěcha byl dokončen:</a:t>
            </a:r>
          </a:p>
          <a:p>
            <a:r>
              <a:rPr lang="cs-CZ" sz="1600" i="1" dirty="0"/>
              <a:t>     a) r. 1629      b) r. 1729      c) r.1829      d) 1929</a:t>
            </a:r>
          </a:p>
          <a:p>
            <a:r>
              <a:rPr lang="cs-CZ" sz="1600" b="1" dirty="0"/>
              <a:t>2.  Původní obyvatelé „Zlaté uličky“ na Hradě byli:                                                                    </a:t>
            </a:r>
          </a:p>
          <a:p>
            <a:r>
              <a:rPr lang="cs-CZ" sz="1600" dirty="0"/>
              <a:t>     </a:t>
            </a:r>
            <a:r>
              <a:rPr lang="cs-CZ" sz="1600" i="1" dirty="0"/>
              <a:t>a) zlatníci        b)  hradní stráž         c) alchymisté                                                                                       </a:t>
            </a:r>
            <a:r>
              <a:rPr lang="cs-CZ" sz="1600" dirty="0"/>
              <a:t>    </a:t>
            </a:r>
            <a:r>
              <a:rPr lang="cs-CZ" sz="1600" b="1" dirty="0"/>
              <a:t>3.  Autorem největší jezdecké sochy Jana Žižky byl:                                                                    </a:t>
            </a:r>
          </a:p>
          <a:p>
            <a:r>
              <a:rPr lang="cs-CZ" sz="1600" i="1" dirty="0"/>
              <a:t>     a) B. Kafka      b) J. </a:t>
            </a:r>
            <a:r>
              <a:rPr lang="cs-CZ" sz="1600" i="1" dirty="0" err="1"/>
              <a:t>Myslbek</a:t>
            </a:r>
            <a:r>
              <a:rPr lang="cs-CZ" sz="1600" i="1" dirty="0"/>
              <a:t>             c) B. </a:t>
            </a:r>
            <a:r>
              <a:rPr lang="cs-CZ" sz="1600" i="1" dirty="0" err="1"/>
              <a:t>Schnirch</a:t>
            </a:r>
            <a:r>
              <a:rPr lang="cs-CZ" sz="1600" dirty="0"/>
              <a:t>                                                                                      </a:t>
            </a:r>
            <a:r>
              <a:rPr lang="cs-CZ" sz="1600" b="1" dirty="0"/>
              <a:t>4.  Letohrádek královny Anny na Hradčanech je ve slohu:                                                         </a:t>
            </a:r>
          </a:p>
          <a:p>
            <a:r>
              <a:rPr lang="cs-CZ" sz="1600" dirty="0"/>
              <a:t>     a) románském    b) gotickém   c) renesančním   d) barokním                                                </a:t>
            </a:r>
            <a:r>
              <a:rPr lang="cs-CZ" sz="1100" i="1" dirty="0"/>
              <a:t>1d, 2b, 3a, 4c</a:t>
            </a:r>
            <a:endParaRPr lang="cs-CZ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4"/>
    </mc:Choice>
    <mc:Fallback xmlns="">
      <p:transition spd="slow" advTm="2200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střední čec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293" t="19537" r="13394"/>
          <a:stretch>
            <a:fillRect/>
          </a:stretch>
        </p:blipFill>
        <p:spPr>
          <a:xfrm>
            <a:off x="683568" y="1556792"/>
            <a:ext cx="7272808" cy="5301208"/>
          </a:xfrm>
          <a:solidFill>
            <a:srgbClr val="FF0000"/>
          </a:solidFill>
        </p:spPr>
      </p:pic>
      <p:pic>
        <p:nvPicPr>
          <p:cNvPr id="4" name="Obrázek 0" descr="logo exo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70567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4788024" y="54868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70 let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12474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  Celostátní základny EXOD 2012 – 2022  Středočeský  kraj</a:t>
            </a:r>
          </a:p>
        </p:txBody>
      </p:sp>
      <p:sp>
        <p:nvSpPr>
          <p:cNvPr id="9" name="Obdélník 8"/>
          <p:cNvSpPr/>
          <p:nvPr/>
        </p:nvSpPr>
        <p:spPr>
          <a:xfrm>
            <a:off x="1115616" y="16288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1115616" y="198884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547664" y="155679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živé základny  EXOD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47664" y="1916832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ukončené základny  EXOD</a:t>
            </a:r>
          </a:p>
        </p:txBody>
      </p:sp>
      <p:sp>
        <p:nvSpPr>
          <p:cNvPr id="14" name="Elipsa 13"/>
          <p:cNvSpPr/>
          <p:nvPr/>
        </p:nvSpPr>
        <p:spPr>
          <a:xfrm>
            <a:off x="2051720" y="321297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2483768" y="4293096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3131840" y="3140968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5940152" y="522920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4932040" y="5301208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3707904" y="587727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83768" y="5589240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Elipsa 24"/>
          <p:cNvSpPr/>
          <p:nvPr/>
        </p:nvSpPr>
        <p:spPr>
          <a:xfrm>
            <a:off x="3491880" y="4149080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4932040" y="2276872"/>
            <a:ext cx="288032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6"/>
    </mc:Choice>
    <mc:Fallback xmlns="">
      <p:transition spd="slow" advTm="21756"/>
    </mc:Fallback>
  </mc:AlternateContent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5563</TotalTime>
  <Words>5318</Words>
  <Application>Microsoft Office PowerPoint</Application>
  <PresentationFormat>Předvádění na obrazovce (4:3)</PresentationFormat>
  <Paragraphs>349</Paragraphs>
  <Slides>48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Times New Roman</vt:lpstr>
      <vt:lpstr>Motiv sady Office</vt:lpstr>
      <vt:lpstr>Výročí  E X O D</vt:lpstr>
      <vt:lpstr>Prezentace aplikace PowerPoint</vt:lpstr>
      <vt:lpstr>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Výročí   E X O D</dc:title>
  <dc:creator>Jirka</dc:creator>
  <cp:lastModifiedBy>Julie Sommerová</cp:lastModifiedBy>
  <cp:revision>104</cp:revision>
  <dcterms:created xsi:type="dcterms:W3CDTF">2022-10-30T13:12:13Z</dcterms:created>
  <dcterms:modified xsi:type="dcterms:W3CDTF">2023-02-27T16:51:39Z</dcterms:modified>
</cp:coreProperties>
</file>